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84" r:id="rId3"/>
    <p:sldId id="286" r:id="rId4"/>
    <p:sldId id="278" r:id="rId5"/>
    <p:sldId id="279" r:id="rId6"/>
    <p:sldId id="301" r:id="rId7"/>
    <p:sldId id="280" r:id="rId8"/>
    <p:sldId id="277" r:id="rId9"/>
    <p:sldId id="282" r:id="rId10"/>
    <p:sldId id="302" r:id="rId11"/>
    <p:sldId id="303" r:id="rId12"/>
    <p:sldId id="324" r:id="rId13"/>
    <p:sldId id="297" r:id="rId14"/>
    <p:sldId id="320" r:id="rId15"/>
    <p:sldId id="313" r:id="rId16"/>
    <p:sldId id="304" r:id="rId17"/>
    <p:sldId id="314" r:id="rId18"/>
    <p:sldId id="322" r:id="rId19"/>
    <p:sldId id="321" r:id="rId20"/>
    <p:sldId id="325" r:id="rId21"/>
    <p:sldId id="305" r:id="rId22"/>
    <p:sldId id="317" r:id="rId23"/>
    <p:sldId id="315" r:id="rId24"/>
    <p:sldId id="318" r:id="rId25"/>
    <p:sldId id="281" r:id="rId26"/>
    <p:sldId id="319" r:id="rId27"/>
    <p:sldId id="316" r:id="rId28"/>
    <p:sldId id="283" r:id="rId29"/>
    <p:sldId id="289" r:id="rId30"/>
    <p:sldId id="298" r:id="rId31"/>
    <p:sldId id="290" r:id="rId32"/>
    <p:sldId id="299" r:id="rId33"/>
    <p:sldId id="307" r:id="rId34"/>
    <p:sldId id="291" r:id="rId35"/>
    <p:sldId id="308" r:id="rId36"/>
    <p:sldId id="293" r:id="rId37"/>
    <p:sldId id="292" r:id="rId38"/>
    <p:sldId id="309" r:id="rId39"/>
    <p:sldId id="300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00FF"/>
    <a:srgbClr val="FFFF99"/>
    <a:srgbClr val="00FFFF"/>
    <a:srgbClr val="00FF00"/>
    <a:srgbClr val="FF6600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2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7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51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6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9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3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6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55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5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6EB8-1EFF-47C9-8F92-1D41B3F902CB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C239-A7F1-4B35-890B-A0BF3A487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0393" y="0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cs typeface="Gautami" panose="020B0502040204020203" pitchFamily="34" charset="0"/>
              </a:rPr>
              <a:t> </a:t>
            </a:r>
            <a:br>
              <a:rPr lang="ru-RU" sz="1600" dirty="0" smtClean="0">
                <a:solidFill>
                  <a:srgbClr val="0000FF"/>
                </a:solidFill>
                <a:cs typeface="Gautami" panose="020B0502040204020203" pitchFamily="34" charset="0"/>
              </a:rPr>
            </a:br>
            <a:r>
              <a:rPr lang="ru-RU" sz="7200" dirty="0" smtClean="0">
                <a:solidFill>
                  <a:srgbClr val="0000FF"/>
                </a:solidFill>
                <a:cs typeface="Gautami" panose="020B0502040204020203" pitchFamily="34" charset="0"/>
              </a:rPr>
              <a:t> </a:t>
            </a:r>
            <a:r>
              <a:rPr lang="ru-RU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haroni" panose="02010803020104030203" pitchFamily="2" charset="-79"/>
              </a:rPr>
              <a:t>Проект  благоустройства                   территории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«ДС № 445  г. Челябинска»</a:t>
            </a:r>
            <a:r>
              <a:rPr lang="ru-RU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645024"/>
            <a:ext cx="6768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0" b="1" dirty="0">
                <a:solidFill>
                  <a:srgbClr val="FF0000"/>
                </a:solidFill>
                <a:latin typeface="Mistral" panose="03090702030407020403" pitchFamily="66" charset="0"/>
              </a:rPr>
              <a:t>«</a:t>
            </a:r>
            <a:r>
              <a:rPr lang="ru-RU" sz="10000" b="1" dirty="0">
                <a:solidFill>
                  <a:srgbClr val="FF66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Р</a:t>
            </a:r>
            <a:r>
              <a:rPr lang="ru-RU" sz="10000" b="1" dirty="0">
                <a:solidFill>
                  <a:srgbClr val="FF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а</a:t>
            </a:r>
            <a:r>
              <a:rPr lang="ru-RU" sz="10000" b="1" dirty="0">
                <a:solidFill>
                  <a:srgbClr val="00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з</a:t>
            </a:r>
            <a:r>
              <a:rPr lang="ru-RU" sz="10000" b="1" dirty="0">
                <a:solidFill>
                  <a:srgbClr val="00FF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н</a:t>
            </a:r>
            <a:r>
              <a:rPr lang="ru-RU" sz="10000" b="1" dirty="0">
                <a:solidFill>
                  <a:srgbClr val="0000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о</a:t>
            </a:r>
            <a:r>
              <a:rPr lang="ru-RU" sz="10000" b="1" dirty="0">
                <a:solidFill>
                  <a:srgbClr val="9900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ц</a:t>
            </a:r>
            <a:r>
              <a:rPr lang="ru-RU" sz="10000" b="1" dirty="0">
                <a:solidFill>
                  <a:srgbClr val="FF00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в</a:t>
            </a:r>
            <a:r>
              <a:rPr lang="ru-RU" sz="10000" b="1" dirty="0">
                <a:solidFill>
                  <a:srgbClr val="FFC0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е</a:t>
            </a:r>
            <a:r>
              <a:rPr lang="ru-RU" sz="10000" b="1" dirty="0">
                <a:solidFill>
                  <a:srgbClr val="FF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т</a:t>
            </a:r>
            <a:r>
              <a:rPr lang="ru-RU" sz="10000" b="1" dirty="0">
                <a:solidFill>
                  <a:srgbClr val="00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н</a:t>
            </a:r>
            <a:r>
              <a:rPr lang="ru-RU" sz="10000" b="1" dirty="0">
                <a:solidFill>
                  <a:srgbClr val="00FF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о</a:t>
            </a:r>
            <a:r>
              <a:rPr lang="ru-RU" sz="10000" b="1" dirty="0">
                <a:solidFill>
                  <a:srgbClr val="0000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е </a:t>
            </a:r>
            <a:r>
              <a:rPr lang="ru-RU" sz="10000" b="1" dirty="0">
                <a:solidFill>
                  <a:srgbClr val="FF00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л</a:t>
            </a:r>
            <a:r>
              <a:rPr lang="ru-RU" sz="10000" b="1" dirty="0">
                <a:solidFill>
                  <a:srgbClr val="FF66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е</a:t>
            </a:r>
            <a:r>
              <a:rPr lang="ru-RU" sz="10000" b="1" dirty="0">
                <a:solidFill>
                  <a:srgbClr val="FF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т</a:t>
            </a:r>
            <a:r>
              <a:rPr lang="ru-RU" sz="10000" b="1" dirty="0">
                <a:solidFill>
                  <a:srgbClr val="00FF00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о</a:t>
            </a:r>
            <a:r>
              <a:rPr lang="ru-RU" sz="10000" b="1" dirty="0">
                <a:solidFill>
                  <a:srgbClr val="00FFFF"/>
                </a:solidFill>
                <a:latin typeface="Mistral" panose="03090702030407020403" pitchFamily="66" charset="0"/>
                <a:cs typeface="Aharoni" panose="02010803020104030203" pitchFamily="2" charset="-79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986" y="-325588"/>
            <a:ext cx="10538714" cy="78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9" y="1268760"/>
            <a:ext cx="6628320" cy="422577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5" y="2564904"/>
            <a:ext cx="7440070" cy="379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5810" y="1484784"/>
            <a:ext cx="6191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территории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«ДС №445 г. Челябинска»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талья\Desktop\Янина\Фото Разноцветное лето\media-share-0-02-05-fbe25bb573238b0d13791ee6beb09ed42148afd51a2e1a8eb9269c572b186ccc-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6693"/>
            <a:ext cx="2349261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Наталья\Desktop\Янина\Фото Разноцветное лето\WP_20170602_14_28_49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r="14034" b="20165"/>
          <a:stretch/>
        </p:blipFill>
        <p:spPr bwMode="auto">
          <a:xfrm>
            <a:off x="4572000" y="1052886"/>
            <a:ext cx="3135972" cy="4198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esktop\Янина\Фото Разноцветное лето\WP_20170602_14_28_56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56217"/>
            <a:ext cx="4610710" cy="2589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2" y="39669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Перепланировка огорода, теплица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WP_20170602_14_34_14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6729" r="21105" b="14552"/>
          <a:stretch/>
        </p:blipFill>
        <p:spPr bwMode="auto">
          <a:xfrm>
            <a:off x="611560" y="969818"/>
            <a:ext cx="3718957" cy="2786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талья\Desktop\Янина\Фото Разноцветное лето\WP_20170602_14_34_23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8646" r="17379"/>
          <a:stretch/>
        </p:blipFill>
        <p:spPr bwMode="auto">
          <a:xfrm>
            <a:off x="4788024" y="969818"/>
            <a:ext cx="3687393" cy="2786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лья\Desktop\Янина\Фото Разноцветное лето\WP_20170602_14_29_47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r="15569"/>
          <a:stretch/>
        </p:blipFill>
        <p:spPr bwMode="auto">
          <a:xfrm>
            <a:off x="3111080" y="3551468"/>
            <a:ext cx="3489661" cy="2982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56" y="19341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Окрашивание классов, змеек, весёлых дорожек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389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389"/>
            <a:ext cx="2567308" cy="456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0389"/>
            <a:ext cx="2220771" cy="39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82" y="2956529"/>
            <a:ext cx="6108312" cy="34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6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esktop\Янина\Фото Разноцветное лето\Новые фото\WP_20170605_11_35_22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b="9620"/>
          <a:stretch/>
        </p:blipFill>
        <p:spPr bwMode="auto">
          <a:xfrm>
            <a:off x="873727" y="1113134"/>
            <a:ext cx="4202440" cy="2295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Янина\Фото Разноцветное лето\Новые фото\WP_20170605_11_35_39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004835"/>
            <a:ext cx="2930465" cy="5216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esktop\Янина\Фото Разноцветное лето\Новые фото\WP_20170605_11_35_50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2" y="3861048"/>
            <a:ext cx="4202440" cy="2360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40466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Клумбы на входе в ДОУ «</a:t>
            </a:r>
            <a:r>
              <a:rPr lang="ru-RU" sz="2400" b="1" dirty="0" err="1" smtClean="0">
                <a:solidFill>
                  <a:srgbClr val="FF0000"/>
                </a:solidFill>
              </a:rPr>
              <a:t>Петуньино</a:t>
            </a:r>
            <a:r>
              <a:rPr lang="ru-RU" sz="2400" b="1" dirty="0" smtClean="0">
                <a:solidFill>
                  <a:srgbClr val="FF0000"/>
                </a:solidFill>
              </a:rPr>
              <a:t> царство»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" y="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40466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Клумбы на входе в ДОУ «Колесо удачи</a:t>
            </a:r>
            <a:r>
              <a:rPr lang="ru-RU" sz="2400" b="1" dirty="0" smtClean="0">
                <a:solidFill>
                  <a:srgbClr val="FF0000"/>
                </a:solidFill>
              </a:rPr>
              <a:t>» (2018Г.)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6" y="1164704"/>
            <a:ext cx="8633927" cy="48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9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User\Desktop\ЦВЕТУЩИЙ ГОРОД\фото клумб\КЛУМБА ДРУЖБА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744529" cy="26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User\Desktop\ЦВЕТУЩИЙ ГОРОД\фото клумб\КЛУМБА КОЛЕСО УДАЧИ\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4302208"/>
            <a:ext cx="10524006" cy="187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172186" cy="564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Users\User\Desktop\ЦВЕТУЩИЙ ГОРОД\фото клумб\КЛУМБА ДОРОЖКА В СКАЗКУ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6" y="3392996"/>
            <a:ext cx="4988047" cy="28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2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-9172400"/>
            <a:ext cx="202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12189" b="10660"/>
          <a:stretch/>
        </p:blipFill>
        <p:spPr bwMode="auto">
          <a:xfrm>
            <a:off x="5148064" y="939116"/>
            <a:ext cx="3386243" cy="4907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талья\Desktop\Янина\Фото Разноцветное лето\Новые фото\WP_20170605_11_44_42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11496" r="24435"/>
          <a:stretch/>
        </p:blipFill>
        <p:spPr bwMode="auto">
          <a:xfrm>
            <a:off x="539552" y="1699812"/>
            <a:ext cx="3795507" cy="3386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10394"/>
            <a:ext cx="567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Тематическая клумба                  «Мельница времени»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-9172400"/>
            <a:ext cx="202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User\Desktop\ЦВЕТУЩИЙ ГОРОД\Новая папка\P_20180717_082115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213030"/>
            <a:ext cx="3613671" cy="64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User\Desktop\ЦВЕТУЩИЙ ГОРОД\Новая папка\P_20180723_173811_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030"/>
            <a:ext cx="3612090" cy="64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-9172400"/>
            <a:ext cx="202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57695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-9172400"/>
            <a:ext cx="202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200"/>
            <a:ext cx="4119981" cy="26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18" y="3317788"/>
            <a:ext cx="4292388" cy="241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55" y="279200"/>
            <a:ext cx="4541029" cy="265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Users\User\Desktop\ЦВЕТУЩИЙ ГОРОД\Новая папка\P_20180725_101120_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" y="3284984"/>
            <a:ext cx="4409023" cy="24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36104"/>
            <a:ext cx="878497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ТЕРРИТОРИЯ ДОУ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:</a:t>
            </a:r>
          </a:p>
          <a:p>
            <a:pPr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Общая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площадь –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9893кв. м   </a:t>
            </a:r>
          </a:p>
          <a:p>
            <a:pPr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Асфальт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= 1845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кв. м.</a:t>
            </a:r>
          </a:p>
          <a:p>
            <a:pPr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Здание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=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3340,4кв. м.</a:t>
            </a:r>
          </a:p>
          <a:p>
            <a:pPr algn="ctr">
              <a:buFont typeface="Wingdings 2" pitchFamily="18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озеленения =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4707,6 кв. м.</a:t>
            </a:r>
          </a:p>
          <a:p>
            <a:pPr algn="just">
              <a:buFont typeface="Wingdings 2" pitchFamily="18" charset="2"/>
              <a:buNone/>
            </a:pPr>
            <a:r>
              <a:rPr lang="ru-RU" b="1" dirty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rPr>
              <a:t/>
            </a:r>
            <a:br>
              <a:rPr lang="ru-RU" b="1" dirty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ru-RU" altLang="ru-RU" b="1" dirty="0">
                <a:solidFill>
                  <a:srgbClr val="0000FF"/>
                </a:solidFill>
              </a:rPr>
              <a:t>Территория МБДОУ </a:t>
            </a:r>
            <a:r>
              <a:rPr lang="ru-RU" altLang="ru-RU" b="1" dirty="0" smtClean="0">
                <a:solidFill>
                  <a:srgbClr val="0000FF"/>
                </a:solidFill>
              </a:rPr>
              <a:t> «ДС №445 г. Челябинска» </a:t>
            </a:r>
            <a:r>
              <a:rPr lang="ru-RU" altLang="ru-RU" b="1" dirty="0">
                <a:solidFill>
                  <a:srgbClr val="0000FF"/>
                </a:solidFill>
              </a:rPr>
              <a:t>расположена в глубине жилого квартала, ограниченного улицами Хохрякова и </a:t>
            </a:r>
            <a:r>
              <a:rPr lang="ru-RU" altLang="ru-RU" b="1" dirty="0" err="1">
                <a:solidFill>
                  <a:srgbClr val="0000FF"/>
                </a:solidFill>
              </a:rPr>
              <a:t>Чоппа</a:t>
            </a:r>
            <a:r>
              <a:rPr lang="ru-RU" altLang="ru-RU" b="1" dirty="0">
                <a:solidFill>
                  <a:srgbClr val="0000FF"/>
                </a:solidFill>
              </a:rPr>
              <a:t> в Тракторозаводском районе города Челябинска. Непосредственных границ с автострадами не имеет, окружена многоэтажными домами, с юго-западной стороны к территории детского сада примыкают игровые площадки детского сада № 442, с восточной и западной стороны – замкнутая линия жилых домов. Климатические условия без особенностей (типичные для города Челябинска), порывы ветра с востока  и запада сдерживаются высотными домами, в то время как северо-восточные свободно проникают и </a:t>
            </a:r>
            <a:r>
              <a:rPr lang="ru-RU" altLang="ru-RU" b="1" dirty="0" smtClean="0">
                <a:solidFill>
                  <a:srgbClr val="0000FF"/>
                </a:solidFill>
              </a:rPr>
              <a:t>выхолаживают территорию, </a:t>
            </a:r>
            <a:r>
              <a:rPr lang="ru-RU" altLang="ru-RU" b="1" dirty="0">
                <a:solidFill>
                  <a:srgbClr val="0000FF"/>
                </a:solidFill>
              </a:rPr>
              <a:t>что естественным образом сказывается на развитии и сохранении древесно-кустарниковой растительности особенно в зимний период времени. Вся площадь детского сада хорошо освещается солнцем, что создаёт благоприятные условия для развития растений в период вегетации.</a:t>
            </a:r>
          </a:p>
          <a:p>
            <a:pPr algn="just">
              <a:buFont typeface="Wingdings 2" pitchFamily="18" charset="2"/>
              <a:buNone/>
            </a:pPr>
            <a:endParaRPr lang="ru-RU" altLang="ru-RU" sz="800" b="1" dirty="0" smtClean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Территория </a:t>
            </a:r>
            <a:r>
              <a:rPr lang="ru-RU" altLang="ru-RU" b="1" dirty="0">
                <a:solidFill>
                  <a:srgbClr val="0000FF"/>
                </a:solidFill>
              </a:rPr>
              <a:t>детского сада имеет 12 игровых площадок, которые отделены друг от </a:t>
            </a:r>
            <a:r>
              <a:rPr lang="ru-RU" altLang="ru-RU" b="1" dirty="0" smtClean="0">
                <a:solidFill>
                  <a:srgbClr val="0000FF"/>
                </a:solidFill>
              </a:rPr>
              <a:t>друга </a:t>
            </a:r>
            <a:r>
              <a:rPr lang="ru-RU" altLang="ru-RU" b="1" dirty="0">
                <a:solidFill>
                  <a:srgbClr val="0000FF"/>
                </a:solidFill>
              </a:rPr>
              <a:t>изгородью из сирени </a:t>
            </a:r>
            <a:r>
              <a:rPr lang="ru-RU" altLang="ru-RU" b="1" dirty="0" smtClean="0">
                <a:solidFill>
                  <a:srgbClr val="0000FF"/>
                </a:solidFill>
              </a:rPr>
              <a:t>венгерской и декоративным деревянным заборчиком. Так же на территории имеется физкультурная площадка. По </a:t>
            </a:r>
            <a:r>
              <a:rPr lang="ru-RU" altLang="ru-RU" b="1" dirty="0">
                <a:solidFill>
                  <a:srgbClr val="0000FF"/>
                </a:solidFill>
              </a:rPr>
              <a:t>периметру территории высажены тополя.</a:t>
            </a:r>
          </a:p>
          <a:p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9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талья\Desktop\Янина\Фото Разноцветное лето\Новые фото\WP_20170605_11_45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" y="-9172400"/>
            <a:ext cx="202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5"/>
            <a:ext cx="5440606" cy="306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47" y="3101218"/>
            <a:ext cx="6129138" cy="344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талья\Desktop\Янина\Фото Разноцветное лето\Новые фото\WP_20170605_11_34_00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8777"/>
          <a:stretch/>
        </p:blipFill>
        <p:spPr bwMode="auto">
          <a:xfrm>
            <a:off x="822310" y="1484784"/>
            <a:ext cx="7474858" cy="4732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Оборудование прогулочного участка группы №5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431"/>
            <a:ext cx="4162430" cy="268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96" y="3284984"/>
            <a:ext cx="5583815" cy="314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3" y="395432"/>
            <a:ext cx="4202761" cy="268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6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User\Desktop\ЦВЕТУЩИЙ ГОРОД\Новая папка\P_20180801_081615_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14" y="332655"/>
            <a:ext cx="4328474" cy="243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s\User\Desktop\ЦВЕТУЩИЙ ГОРОД\Новая папка\P_20180801_081727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" y="3392996"/>
            <a:ext cx="3945806" cy="24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13" y="3392996"/>
            <a:ext cx="4609762" cy="25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" y="398568"/>
            <a:ext cx="4211295" cy="236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5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7" y="149246"/>
            <a:ext cx="5918353" cy="33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996952"/>
            <a:ext cx="5420364" cy="35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6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76672"/>
            <a:ext cx="8280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II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этап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«На опушке лето краски разводило…»  (2018год)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+mj-lt"/>
              </a:rPr>
            </a:b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+mj-lt"/>
              </a:rPr>
              <a:t>1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. 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Дальнейшее изучение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и 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анализ специальной литературы и интернет ресурсов по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оформлению, декоративному озеленению территории, ландшафтному дизайну, тематическому оформлению.</a:t>
            </a:r>
            <a:br>
              <a:rPr lang="ru-RU" b="1" dirty="0">
                <a:solidFill>
                  <a:srgbClr val="0000FF"/>
                </a:solidFill>
                <a:latin typeface="+mj-lt"/>
              </a:rPr>
            </a:br>
            <a:r>
              <a:rPr lang="ru-RU" b="1" dirty="0">
                <a:solidFill>
                  <a:srgbClr val="0000FF"/>
                </a:solidFill>
                <a:latin typeface="+mj-lt"/>
              </a:rPr>
              <a:t>2. Пополнение территории 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прогулочных участков 2 яруса новым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игровым 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оборудованием (группа №7,8,11). 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+mj-lt"/>
              </a:rPr>
              <a:t>3. Установка  новой веранды в группе №5.</a:t>
            </a:r>
          </a:p>
          <a:p>
            <a:r>
              <a:rPr lang="ru-RU" b="1" dirty="0">
                <a:solidFill>
                  <a:srgbClr val="0000FF"/>
                </a:solidFill>
                <a:latin typeface="+mj-lt"/>
              </a:rPr>
              <a:t>4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 Обновление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и устройство новых цветников, рабаток, клумб.</a:t>
            </a:r>
            <a:br>
              <a:rPr lang="ru-RU" b="1" dirty="0">
                <a:solidFill>
                  <a:srgbClr val="0000FF"/>
                </a:solidFill>
                <a:latin typeface="+mj-lt"/>
              </a:rPr>
            </a:br>
            <a:r>
              <a:rPr lang="ru-RU" b="1" dirty="0" smtClean="0">
                <a:solidFill>
                  <a:srgbClr val="0000FF"/>
                </a:solidFill>
                <a:latin typeface="+mj-lt"/>
              </a:rPr>
              <a:t>5. Организация на территории ДОУ новой «Экологической тропинки».</a:t>
            </a:r>
          </a:p>
          <a:p>
            <a:r>
              <a:rPr lang="ru-RU" b="1" dirty="0">
                <a:solidFill>
                  <a:srgbClr val="0000FF"/>
                </a:solidFill>
                <a:latin typeface="+mj-lt"/>
              </a:rPr>
              <a:t>6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 Организация на территории ДОУ фито-кафе «</a:t>
            </a:r>
            <a:r>
              <a:rPr lang="ru-RU" b="1" dirty="0" err="1" smtClean="0">
                <a:solidFill>
                  <a:srgbClr val="0000FF"/>
                </a:solidFill>
                <a:latin typeface="+mj-lt"/>
              </a:rPr>
              <a:t>Витаминка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».</a:t>
            </a:r>
          </a:p>
          <a:p>
            <a:r>
              <a:rPr lang="ru-RU" b="1" dirty="0">
                <a:solidFill>
                  <a:srgbClr val="0000FF"/>
                </a:solidFill>
                <a:latin typeface="+mj-lt"/>
              </a:rPr>
              <a:t>7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 Оборудование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познавательно-исследовательской  площадки «Чудеса в решете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».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 </a:t>
            </a:r>
            <a:endParaRPr lang="ru-RU" b="1" dirty="0" smtClean="0">
              <a:solidFill>
                <a:srgbClr val="0000FF"/>
              </a:solidFill>
              <a:latin typeface="+mj-lt"/>
            </a:endParaRPr>
          </a:p>
          <a:p>
            <a:r>
              <a:rPr lang="ru-RU" b="1" dirty="0">
                <a:solidFill>
                  <a:srgbClr val="0000FF"/>
                </a:solidFill>
                <a:latin typeface="+mj-lt"/>
              </a:rPr>
              <a:t>8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 Оборудовать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на территории «Поляну чудесных превращений» (поделки из природного материала, выполненные родителями с детьми и педагогами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).</a:t>
            </a:r>
            <a:endParaRPr lang="ru-RU" b="1" dirty="0">
              <a:solidFill>
                <a:srgbClr val="0000FF"/>
              </a:solidFill>
              <a:latin typeface="+mj-lt"/>
            </a:endParaRPr>
          </a:p>
          <a:p>
            <a:r>
              <a:rPr lang="ru-RU" b="1" dirty="0">
                <a:solidFill>
                  <a:srgbClr val="0000FF"/>
                </a:solidFill>
                <a:latin typeface="+mj-lt"/>
              </a:rPr>
              <a:t>9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 Восстановление деревянного покрытия на верандах.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+mj-lt"/>
              </a:rPr>
              <a:t>10. Привлечение 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родителей к оказанию помощи в оформлении территории</a:t>
            </a:r>
            <a:r>
              <a:rPr lang="ru-RU" b="1" dirty="0" smtClean="0">
                <a:solidFill>
                  <a:srgbClr val="0000FF"/>
                </a:solidFill>
                <a:latin typeface="+mj-lt"/>
              </a:rPr>
              <a:t>.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/>
            </a:r>
            <a:br>
              <a:rPr lang="ru-RU" b="1" dirty="0">
                <a:solidFill>
                  <a:srgbClr val="0000FF"/>
                </a:solidFill>
                <a:latin typeface="+mj-lt"/>
              </a:rPr>
            </a:br>
            <a:endParaRPr lang="ru-RU" b="1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22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41968" cy="289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Users\User\Desktop\ЦВЕТУЩИЙ ГОРОД\Новая папка\15306964650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27" y="3392996"/>
            <a:ext cx="5210861" cy="29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User\Desktop\ЦВЕТУЩИЙ ГОРОД\Новая папка\15308184175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8145" y="1631951"/>
            <a:ext cx="5847570" cy="32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7" y="1052736"/>
            <a:ext cx="83209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7493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Спортивная площадка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18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51180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III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этап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«Красная книга» (2019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год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1</a:t>
            </a:r>
            <a:r>
              <a:rPr lang="ru-RU" sz="2400" b="1" dirty="0">
                <a:solidFill>
                  <a:srgbClr val="0000FF"/>
                </a:solidFill>
                <a:latin typeface="+mj-lt"/>
              </a:rPr>
              <a:t>. Пополнение ассортимента растениями, занесёнными в Красную Книгу.</a:t>
            </a:r>
            <a:br>
              <a:rPr lang="ru-RU" sz="2400" b="1" dirty="0">
                <a:solidFill>
                  <a:srgbClr val="0000FF"/>
                </a:solidFill>
                <a:latin typeface="+mj-lt"/>
              </a:rPr>
            </a:br>
            <a:r>
              <a:rPr lang="ru-RU" sz="2400" b="1" dirty="0">
                <a:solidFill>
                  <a:srgbClr val="0000FF"/>
                </a:solidFill>
                <a:latin typeface="+mj-lt"/>
              </a:rPr>
              <a:t>2. Продолжать формировать у детей нравственное чувство единства человека и природы.</a:t>
            </a:r>
            <a:br>
              <a:rPr lang="ru-RU" sz="2400" b="1" dirty="0">
                <a:solidFill>
                  <a:srgbClr val="0000FF"/>
                </a:solidFill>
                <a:latin typeface="+mj-lt"/>
              </a:rPr>
            </a:br>
            <a:r>
              <a:rPr lang="ru-RU" sz="2400" b="1" dirty="0">
                <a:solidFill>
                  <a:srgbClr val="0000FF"/>
                </a:solidFill>
                <a:latin typeface="+mj-lt"/>
              </a:rPr>
              <a:t>3.Способствовать накоплению положительного опыта взаимодействия детей с природой.</a:t>
            </a:r>
            <a:br>
              <a:rPr lang="ru-RU" sz="2400" b="1" dirty="0">
                <a:solidFill>
                  <a:srgbClr val="0000FF"/>
                </a:solidFill>
                <a:latin typeface="+mj-lt"/>
              </a:rPr>
            </a:br>
            <a:r>
              <a:rPr lang="ru-RU" sz="2400" b="1" dirty="0">
                <a:solidFill>
                  <a:srgbClr val="0000FF"/>
                </a:solidFill>
                <a:latin typeface="+mj-lt"/>
              </a:rPr>
              <a:t>4. Формировать экологическую воспитанность дошкольника, гуманно-ценностное отношение к природе</a:t>
            </a:r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.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5. Привлечение к деятельности по благоустройству и озеленению территории ландшафтного дизайнера.</a:t>
            </a:r>
            <a:r>
              <a:rPr lang="ru-RU" sz="2400" b="1" dirty="0">
                <a:solidFill>
                  <a:srgbClr val="0000FF"/>
                </a:solidFill>
                <a:latin typeface="+mj-lt"/>
              </a:rPr>
              <a:t/>
            </a:r>
            <a:br>
              <a:rPr lang="ru-RU" sz="2400" b="1" dirty="0">
                <a:solidFill>
                  <a:srgbClr val="0000FF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Данное направление деятельности заимствовано из проекта по благоустройству территории 2010-2013гг. , разработанный нашими коллегами МБДОУ №445.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36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49694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Реализация проекта через организацию детской деятельности по                                         5 образовательным </a:t>
            </a:r>
            <a:r>
              <a:rPr lang="ru-RU" sz="2000" b="1" dirty="0" smtClean="0">
                <a:solidFill>
                  <a:srgbClr val="FF0000"/>
                </a:solidFill>
              </a:rPr>
              <a:t>областям: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endParaRPr lang="ru-RU" sz="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Вся деятельность детей </a:t>
            </a:r>
            <a:r>
              <a:rPr lang="ru-RU" b="1" dirty="0">
                <a:solidFill>
                  <a:srgbClr val="0000FF"/>
                </a:solidFill>
              </a:rPr>
              <a:t>в летний период переноситься на участки дошкольного учреждения. Каждый день педагоги выстраивают свою деятельность с учётом </a:t>
            </a:r>
            <a:r>
              <a:rPr lang="ru-RU" b="1" dirty="0" smtClean="0">
                <a:solidFill>
                  <a:srgbClr val="0000FF"/>
                </a:solidFill>
              </a:rPr>
              <a:t>                5 образовательных областей, </a:t>
            </a:r>
            <a:r>
              <a:rPr lang="ru-RU" b="1" dirty="0">
                <a:solidFill>
                  <a:srgbClr val="0000FF"/>
                </a:solidFill>
              </a:rPr>
              <a:t>их взаимопроникновения и интеграции.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just"/>
            <a:endParaRPr lang="ru-RU" sz="800" b="1" dirty="0" smtClean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endParaRPr lang="ru-RU" altLang="ru-RU" sz="800" b="1" dirty="0" smtClean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1 образовательная область </a:t>
            </a:r>
            <a:r>
              <a:rPr lang="ru-RU" altLang="ru-RU" sz="2400" b="1" dirty="0">
                <a:solidFill>
                  <a:srgbClr val="FF0000"/>
                </a:solidFill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«Физическое развитие». 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На спортивных и игровых площадках обеспечиваются: </a:t>
            </a:r>
          </a:p>
          <a:p>
            <a:pPr lvl="0" algn="just"/>
            <a:r>
              <a:rPr lang="ru-RU" b="1" dirty="0" smtClean="0">
                <a:solidFill>
                  <a:srgbClr val="0000FF"/>
                </a:solidFill>
              </a:rPr>
              <a:t>- закрепление </a:t>
            </a:r>
            <a:r>
              <a:rPr lang="ru-RU" b="1" dirty="0">
                <a:solidFill>
                  <a:srgbClr val="0000FF"/>
                </a:solidFill>
              </a:rPr>
              <a:t>и совершенствование различных видов движений у детей (ходьбы, бега, прыжков, лазания, бросания, ловли и метания);</a:t>
            </a:r>
          </a:p>
          <a:p>
            <a:pPr lvl="0" algn="just"/>
            <a:r>
              <a:rPr lang="ru-RU" b="1" dirty="0" smtClean="0">
                <a:solidFill>
                  <a:srgbClr val="0000FF"/>
                </a:solidFill>
              </a:rPr>
              <a:t>- развитие </a:t>
            </a:r>
            <a:r>
              <a:rPr lang="ru-RU" b="1" dirty="0">
                <a:solidFill>
                  <a:srgbClr val="0000FF"/>
                </a:solidFill>
              </a:rPr>
              <a:t>физических качеств (ловкости, быстроты, выносливости);</a:t>
            </a:r>
          </a:p>
          <a:p>
            <a:pPr lvl="0" algn="just"/>
            <a:r>
              <a:rPr lang="ru-RU" b="1" dirty="0" smtClean="0">
                <a:solidFill>
                  <a:srgbClr val="0000FF"/>
                </a:solidFill>
              </a:rPr>
              <a:t>- воспитание </a:t>
            </a:r>
            <a:r>
              <a:rPr lang="ru-RU" b="1" dirty="0">
                <a:solidFill>
                  <a:srgbClr val="0000FF"/>
                </a:solidFill>
              </a:rPr>
              <a:t>положительных нравственно-волевых черт личности (активности, самостоятельности).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В качестве основных средств воспитания и развития движений у дошкольников летом используются: подвижная игра, игровые упражнения, игры-забавы, физкультурные упражнения, спортивные игры, "школа мяча", "школа скакалки", игры-эстафеты, спортивные праздники и развлечения.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altLang="ru-RU" b="1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Лето </a:t>
            </a:r>
            <a:r>
              <a:rPr lang="ru-RU" b="1" dirty="0">
                <a:solidFill>
                  <a:srgbClr val="0000FF"/>
                </a:solidFill>
              </a:rPr>
              <a:t>– благоприятный период для реализации программных задач по ОБЖ и формированию у воспитанников культурно-гигиенических навыков. 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1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33843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u="sng" dirty="0" smtClean="0">
                <a:solidFill>
                  <a:srgbClr val="FF0000"/>
                </a:solidFill>
                <a:latin typeface="+mj-lt"/>
              </a:rPr>
              <a:t>Ассортимент цветочно-декоративных растений 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Лилейник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Ирис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сибирский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Лилия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голландская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Пион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Виола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алтайская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err="1" smtClean="0">
                <a:solidFill>
                  <a:srgbClr val="0000FF"/>
                </a:solidFill>
                <a:latin typeface="+mj-lt"/>
              </a:rPr>
              <a:t>Диантус</a:t>
            </a: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(гвоздика)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err="1" smtClean="0">
                <a:solidFill>
                  <a:srgbClr val="0000FF"/>
                </a:solidFill>
                <a:latin typeface="+mj-lt"/>
              </a:rPr>
              <a:t>Саксифрага</a:t>
            </a: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(</a:t>
            </a:r>
            <a:r>
              <a:rPr lang="ru-RU" altLang="ru-RU" b="1" dirty="0" err="1">
                <a:solidFill>
                  <a:srgbClr val="0000FF"/>
                </a:solidFill>
                <a:latin typeface="+mj-lt"/>
              </a:rPr>
              <a:t>каменоломка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Георгины</a:t>
            </a:r>
          </a:p>
          <a:p>
            <a:pPr>
              <a:buFont typeface="Arial" charset="0"/>
              <a:buChar char="•"/>
            </a:pP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Петуния</a:t>
            </a:r>
          </a:p>
          <a:p>
            <a:pPr>
              <a:buFont typeface="Arial" charset="0"/>
              <a:buChar char="•"/>
            </a:pP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Бархатцы</a:t>
            </a:r>
          </a:p>
          <a:p>
            <a:pPr>
              <a:buFont typeface="Arial" charset="0"/>
              <a:buChar char="•"/>
            </a:pP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err="1" smtClean="0">
                <a:solidFill>
                  <a:srgbClr val="0000FF"/>
                </a:solidFill>
                <a:latin typeface="+mj-lt"/>
              </a:rPr>
              <a:t>Мускари</a:t>
            </a:r>
            <a:endParaRPr lang="ru-RU" altLang="ru-RU" b="1" dirty="0" smtClean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Настурция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ru-RU" alt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850951"/>
            <a:ext cx="36801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u="sng" dirty="0">
                <a:solidFill>
                  <a:srgbClr val="FF0000"/>
                </a:solidFill>
                <a:latin typeface="+mj-lt"/>
              </a:rPr>
              <a:t>Ассортимент древесно-кустарниковые растений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Можжевельник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Туя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Сосна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Ель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Клён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канадский 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Облепиха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Яблоня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лесная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Груша</a:t>
            </a:r>
            <a:endParaRPr lang="ru-RU" altLang="ru-RU" b="1" dirty="0">
              <a:solidFill>
                <a:srgbClr val="0000FF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Рябина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обыкновенная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Черноплодная </a:t>
            </a:r>
            <a:r>
              <a:rPr lang="ru-RU" altLang="ru-RU" b="1" dirty="0">
                <a:solidFill>
                  <a:srgbClr val="0000FF"/>
                </a:solidFill>
                <a:latin typeface="+mj-lt"/>
              </a:rPr>
              <a:t>рябина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00FF"/>
                </a:solidFill>
                <a:latin typeface="+mj-lt"/>
              </a:rPr>
              <a:t> Калина</a:t>
            </a:r>
            <a:endParaRPr lang="ru-RU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122" name="Picture 2" descr="C:\Users\Наталья\Desktop\На сайт\кустарни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r="8815" b="9048"/>
          <a:stretch/>
        </p:blipFill>
        <p:spPr bwMode="auto">
          <a:xfrm>
            <a:off x="4788024" y="332656"/>
            <a:ext cx="3481358" cy="2123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талья\Desktop\На сайт\aceccef991dbeba465db00d25e3f6d96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r="15890"/>
          <a:stretch/>
        </p:blipFill>
        <p:spPr bwMode="auto">
          <a:xfrm>
            <a:off x="539552" y="4293096"/>
            <a:ext cx="3745721" cy="2271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Наталья\Desktop\Янина\Фото Разноцветное лето\Фото из инета\играют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7"/>
            <a:ext cx="2800557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лья\Desktop\Янина\Фото Разноцветное лето\Фото спорт наши\WP_20170420_10_58_39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20358"/>
          <a:stretch/>
        </p:blipFill>
        <p:spPr bwMode="auto">
          <a:xfrm>
            <a:off x="4717729" y="353299"/>
            <a:ext cx="3812606" cy="2796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аталья\Desktop\Янина\Фото Разноцветное лето\Фото спорт наши\WP_20170426_10_30_53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14423" r="33454" b="5337"/>
          <a:stretch/>
        </p:blipFill>
        <p:spPr bwMode="auto">
          <a:xfrm>
            <a:off x="899592" y="2962880"/>
            <a:ext cx="2952328" cy="3434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Наталья\Desktop\Янина\Фото Разноцветное лето\Фото спорт наши\WP_20170420_11_02_12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14969" r="31873"/>
          <a:stretch/>
        </p:blipFill>
        <p:spPr bwMode="auto">
          <a:xfrm>
            <a:off x="4717729" y="3402659"/>
            <a:ext cx="3666876" cy="2930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7524" y="332656"/>
            <a:ext cx="85689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Реализация проекта через организацию детской деятельности по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5 </a:t>
            </a:r>
            <a:r>
              <a:rPr lang="ru-RU" sz="2000" b="1" dirty="0">
                <a:solidFill>
                  <a:srgbClr val="FF0000"/>
                </a:solidFill>
              </a:rPr>
              <a:t>образовательным областям</a:t>
            </a:r>
          </a:p>
          <a:p>
            <a:pPr algn="just">
              <a:buFont typeface="Wingdings 2" pitchFamily="18" charset="2"/>
              <a:buNone/>
            </a:pPr>
            <a:endParaRPr lang="ru-RU" altLang="ru-RU" b="1" dirty="0" smtClean="0">
              <a:solidFill>
                <a:srgbClr val="FF000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</a:rPr>
              <a:t>2 </a:t>
            </a:r>
            <a:r>
              <a:rPr lang="ru-RU" altLang="ru-RU" sz="2800" b="1" dirty="0">
                <a:solidFill>
                  <a:srgbClr val="FF0000"/>
                </a:solidFill>
              </a:rPr>
              <a:t>образовательная область – 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«Речевое </a:t>
            </a:r>
            <a:r>
              <a:rPr lang="ru-RU" altLang="ru-RU" sz="2800" b="1" dirty="0">
                <a:solidFill>
                  <a:srgbClr val="FF0000"/>
                </a:solidFill>
              </a:rPr>
              <a:t>развитие» </a:t>
            </a:r>
            <a:endParaRPr lang="ru-RU" altLang="ru-RU" sz="2800" b="1" dirty="0" smtClean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Знакомство с окружающей действительностью, наблюдения за природой летом, организация совместной деятельности взрослых и </a:t>
            </a:r>
            <a:r>
              <a:rPr lang="ru-RU" b="1" dirty="0" smtClean="0">
                <a:solidFill>
                  <a:srgbClr val="0000FF"/>
                </a:solidFill>
              </a:rPr>
              <a:t>детей создают</a:t>
            </a:r>
            <a:r>
              <a:rPr lang="ru-RU" b="1" dirty="0">
                <a:solidFill>
                  <a:srgbClr val="0000FF"/>
                </a:solidFill>
              </a:rPr>
              <a:t>  благоприятные условия для развития коммуникативных качеств у дошкольников. </a:t>
            </a:r>
            <a:endParaRPr lang="ru-RU" b="1" dirty="0" smtClean="0">
              <a:solidFill>
                <a:srgbClr val="0000FF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В работу с детьми на прогулке включаются </a:t>
            </a:r>
            <a:r>
              <a:rPr lang="ru-RU" b="1" dirty="0">
                <a:solidFill>
                  <a:srgbClr val="0000FF"/>
                </a:solidFill>
              </a:rPr>
              <a:t>ситуативные разговоры, беседы; повторение песенок, </a:t>
            </a:r>
            <a:r>
              <a:rPr lang="ru-RU" b="1" dirty="0" err="1">
                <a:solidFill>
                  <a:srgbClr val="0000FF"/>
                </a:solidFill>
              </a:rPr>
              <a:t>потешек</a:t>
            </a:r>
            <a:r>
              <a:rPr lang="ru-RU" b="1" dirty="0">
                <a:solidFill>
                  <a:srgbClr val="0000FF"/>
                </a:solidFill>
              </a:rPr>
              <a:t>,  скороговорок, организовывать литературный досуг, викторины, показы кукольного театра. </a:t>
            </a:r>
            <a:endParaRPr lang="ru-RU" b="1" dirty="0" smtClean="0">
              <a:solidFill>
                <a:srgbClr val="0000FF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Особое </a:t>
            </a:r>
            <a:r>
              <a:rPr lang="ru-RU" b="1" dirty="0">
                <a:solidFill>
                  <a:srgbClr val="0000FF"/>
                </a:solidFill>
              </a:rPr>
              <a:t>внимание должно  быть уделено </a:t>
            </a:r>
            <a:r>
              <a:rPr lang="ru-RU" b="1" dirty="0" smtClean="0">
                <a:solidFill>
                  <a:srgbClr val="0000FF"/>
                </a:solidFill>
              </a:rPr>
              <a:t>чтению </a:t>
            </a:r>
            <a:r>
              <a:rPr lang="ru-RU" b="1" dirty="0">
                <a:solidFill>
                  <a:srgbClr val="0000FF"/>
                </a:solidFill>
              </a:rPr>
              <a:t>художественной литературы, рассказыванию сказок, организации игр-драматизаций. </a:t>
            </a:r>
            <a:r>
              <a:rPr lang="ru-RU" dirty="0"/>
              <a:t/>
            </a:r>
            <a:br>
              <a:rPr lang="ru-RU" dirty="0"/>
            </a:br>
            <a:endParaRPr lang="ru-RU" alt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Наталья\Desktop\Янина\Фото Разноцветное лето\Фото из инета\читают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" y="4581128"/>
            <a:ext cx="2736304" cy="1919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талья\Desktop\Янина\Фото Разноцветное лето\Фото из инета\читают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81" y="4178247"/>
            <a:ext cx="2941638" cy="2106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аталья\Desktop\Янина\Фото Разноцветное лето\Фото из инета\Читают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84" y="3933056"/>
            <a:ext cx="2748063" cy="2061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6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188640"/>
            <a:ext cx="856895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Реализация проекта через организацию детской деятельности по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5 </a:t>
            </a:r>
            <a:r>
              <a:rPr lang="ru-RU" sz="2000" b="1" dirty="0">
                <a:solidFill>
                  <a:srgbClr val="FF0000"/>
                </a:solidFill>
              </a:rPr>
              <a:t>образовательным областям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3 </a:t>
            </a:r>
            <a:r>
              <a:rPr lang="ru-RU" altLang="ru-RU" sz="2400" b="1" dirty="0">
                <a:solidFill>
                  <a:srgbClr val="FF0000"/>
                </a:solidFill>
              </a:rPr>
              <a:t>образовательная область –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«Познавательное </a:t>
            </a:r>
            <a:r>
              <a:rPr lang="ru-RU" altLang="ru-RU" sz="2400" b="1" dirty="0">
                <a:solidFill>
                  <a:srgbClr val="FF0000"/>
                </a:solidFill>
              </a:rPr>
              <a:t>развитие» </a:t>
            </a:r>
            <a:endParaRPr lang="ru-RU" altLang="ru-RU" sz="2400" b="1" dirty="0" smtClean="0">
              <a:solidFill>
                <a:srgbClr val="FF000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b="1" i="1" u="sng" dirty="0" smtClean="0">
                <a:solidFill>
                  <a:srgbClr val="00B050"/>
                </a:solidFill>
              </a:rPr>
              <a:t>1 </a:t>
            </a:r>
            <a:r>
              <a:rPr lang="ru-RU" altLang="ru-RU" b="1" i="1" u="sng" dirty="0">
                <a:solidFill>
                  <a:srgbClr val="00B050"/>
                </a:solidFill>
              </a:rPr>
              <a:t>направление </a:t>
            </a:r>
            <a:r>
              <a:rPr lang="ru-RU" altLang="ru-RU" b="1" dirty="0">
                <a:solidFill>
                  <a:srgbClr val="00B050"/>
                </a:solidFill>
              </a:rPr>
              <a:t>– экологическое </a:t>
            </a:r>
            <a:r>
              <a:rPr lang="ru-RU" altLang="ru-RU" b="1" dirty="0" smtClean="0">
                <a:solidFill>
                  <a:srgbClr val="00B050"/>
                </a:solidFill>
              </a:rPr>
              <a:t>воспитание:</a:t>
            </a:r>
          </a:p>
          <a:p>
            <a:pPr algn="just">
              <a:buFont typeface="Wingdings 2" pitchFamily="18" charset="2"/>
              <a:buNone/>
            </a:pPr>
            <a:r>
              <a:rPr lang="ru-RU" b="1" dirty="0">
                <a:solidFill>
                  <a:srgbClr val="0000FF"/>
                </a:solidFill>
              </a:rPr>
              <a:t>Н</a:t>
            </a:r>
            <a:r>
              <a:rPr lang="ru-RU" b="1" dirty="0" smtClean="0">
                <a:solidFill>
                  <a:srgbClr val="0000FF"/>
                </a:solidFill>
              </a:rPr>
              <a:t>аблюдения </a:t>
            </a:r>
            <a:r>
              <a:rPr lang="ru-RU" b="1" dirty="0">
                <a:solidFill>
                  <a:srgbClr val="0000FF"/>
                </a:solidFill>
              </a:rPr>
              <a:t>на прогулке за явлениями живой и неживой природы (</a:t>
            </a:r>
            <a:r>
              <a:rPr lang="ru-RU" b="1" dirty="0" smtClean="0">
                <a:solidFill>
                  <a:srgbClr val="0000FF"/>
                </a:solidFill>
              </a:rPr>
              <a:t>состоянием </a:t>
            </a:r>
            <a:r>
              <a:rPr lang="ru-RU" b="1" dirty="0">
                <a:solidFill>
                  <a:srgbClr val="0000FF"/>
                </a:solidFill>
              </a:rPr>
              <a:t>почвы, </a:t>
            </a:r>
            <a:r>
              <a:rPr lang="ru-RU" b="1" dirty="0" smtClean="0">
                <a:solidFill>
                  <a:srgbClr val="0000FF"/>
                </a:solidFill>
              </a:rPr>
              <a:t>температурой </a:t>
            </a:r>
            <a:r>
              <a:rPr lang="ru-RU" b="1" dirty="0">
                <a:solidFill>
                  <a:srgbClr val="0000FF"/>
                </a:solidFill>
              </a:rPr>
              <a:t>воздуха, </a:t>
            </a:r>
            <a:r>
              <a:rPr lang="ru-RU" b="1" dirty="0" smtClean="0">
                <a:solidFill>
                  <a:srgbClr val="0000FF"/>
                </a:solidFill>
              </a:rPr>
              <a:t>осадками), построение </a:t>
            </a:r>
            <a:r>
              <a:rPr lang="ru-RU" b="1" dirty="0">
                <a:solidFill>
                  <a:srgbClr val="0000FF"/>
                </a:solidFill>
              </a:rPr>
              <a:t>взаимосвязи, взаимозависимости предметов и явлений </a:t>
            </a:r>
            <a:r>
              <a:rPr lang="ru-RU" b="1" dirty="0" smtClean="0">
                <a:solidFill>
                  <a:srgbClr val="0000FF"/>
                </a:solidFill>
              </a:rPr>
              <a:t>природы. Для этого педагогами активно используются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altLang="ru-RU" b="1" dirty="0" smtClean="0">
                <a:solidFill>
                  <a:srgbClr val="0000FF"/>
                </a:solidFill>
              </a:rPr>
              <a:t>беседы</a:t>
            </a:r>
            <a:r>
              <a:rPr lang="ru-RU" altLang="ru-RU" b="1" dirty="0">
                <a:solidFill>
                  <a:srgbClr val="0000FF"/>
                </a:solidFill>
              </a:rPr>
              <a:t>, фотовыставка, акции, целевые экскурсии, праздники, викторины, экологические </a:t>
            </a:r>
            <a:r>
              <a:rPr lang="ru-RU" altLang="ru-RU" b="1" dirty="0" smtClean="0">
                <a:solidFill>
                  <a:srgbClr val="0000FF"/>
                </a:solidFill>
              </a:rPr>
              <a:t>игры.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b="1" i="1" u="sng" dirty="0" smtClean="0">
                <a:solidFill>
                  <a:srgbClr val="00B050"/>
                </a:solidFill>
              </a:rPr>
              <a:t>2 направление </a:t>
            </a:r>
            <a:r>
              <a:rPr lang="ru-RU" altLang="ru-RU" b="1" dirty="0" smtClean="0">
                <a:solidFill>
                  <a:srgbClr val="00B050"/>
                </a:solidFill>
              </a:rPr>
              <a:t>– </a:t>
            </a:r>
            <a:r>
              <a:rPr lang="ru-RU" altLang="ru-RU" b="1" dirty="0">
                <a:solidFill>
                  <a:srgbClr val="00B050"/>
                </a:solidFill>
              </a:rPr>
              <a:t>детское </a:t>
            </a:r>
            <a:r>
              <a:rPr lang="ru-RU" altLang="ru-RU" b="1" dirty="0" smtClean="0">
                <a:solidFill>
                  <a:srgbClr val="00B050"/>
                </a:solidFill>
              </a:rPr>
              <a:t>экспериментирование:</a:t>
            </a:r>
            <a:endParaRPr lang="ru-RU" altLang="ru-RU" b="1" dirty="0">
              <a:solidFill>
                <a:srgbClr val="00B05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b="1" dirty="0">
                <a:solidFill>
                  <a:srgbClr val="0000FF"/>
                </a:solidFill>
              </a:rPr>
              <a:t>Особое внимание в летний период должно быть уделено познавательно-исследовательской деятельности</a:t>
            </a:r>
            <a:r>
              <a:rPr lang="ru-RU" b="1" dirty="0" smtClean="0">
                <a:solidFill>
                  <a:srgbClr val="0000FF"/>
                </a:solidFill>
              </a:rPr>
              <a:t>: </a:t>
            </a:r>
            <a:r>
              <a:rPr lang="ru-RU" b="1" dirty="0">
                <a:solidFill>
                  <a:srgbClr val="0000FF"/>
                </a:solidFill>
              </a:rPr>
              <a:t>экспериментированию (с водой и песком), коллекционированию, моделированию, решению проблемных ситуаций. Можно организовать и провести развлечения "Прекрасное и удивительное вокруг нас", "Праздник воды и </a:t>
            </a:r>
            <a:r>
              <a:rPr lang="ru-RU" b="1" dirty="0" smtClean="0">
                <a:solidFill>
                  <a:srgbClr val="0000FF"/>
                </a:solidFill>
              </a:rPr>
              <a:t>песка«,</a:t>
            </a:r>
            <a:r>
              <a:rPr lang="ru-RU" altLang="ru-RU" b="1" dirty="0" smtClean="0">
                <a:solidFill>
                  <a:srgbClr val="0000FF"/>
                </a:solidFill>
              </a:rPr>
              <a:t> </a:t>
            </a:r>
            <a:r>
              <a:rPr lang="ru-RU" altLang="ru-RU" b="1" dirty="0">
                <a:solidFill>
                  <a:srgbClr val="0000FF"/>
                </a:solidFill>
              </a:rPr>
              <a:t>изучение энциклопедий: «Почему песок бывает разным?», «Почему в пустыне растут кактусы</a:t>
            </a:r>
            <a:r>
              <a:rPr lang="ru-RU" altLang="ru-RU" b="1" dirty="0" smtClean="0">
                <a:solidFill>
                  <a:srgbClr val="0000FF"/>
                </a:solidFill>
              </a:rPr>
              <a:t>?»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/>
            <a:r>
              <a:rPr lang="ru-RU" altLang="ru-RU" b="1" i="1" u="sng" dirty="0" smtClean="0">
                <a:solidFill>
                  <a:srgbClr val="00B050"/>
                </a:solidFill>
              </a:rPr>
              <a:t>3 направление - </a:t>
            </a:r>
            <a:r>
              <a:rPr lang="ru-RU" altLang="ru-RU" b="1" dirty="0">
                <a:solidFill>
                  <a:srgbClr val="00B050"/>
                </a:solidFill>
              </a:rPr>
              <a:t>п</a:t>
            </a:r>
            <a:r>
              <a:rPr lang="ru-RU" b="1" dirty="0" smtClean="0">
                <a:solidFill>
                  <a:srgbClr val="00B050"/>
                </a:solidFill>
              </a:rPr>
              <a:t>ознавательно-исследовательская деятельность: математическое </a:t>
            </a:r>
            <a:r>
              <a:rPr lang="ru-RU" b="1" dirty="0">
                <a:solidFill>
                  <a:srgbClr val="00B050"/>
                </a:solidFill>
              </a:rPr>
              <a:t>и сенсорное </a:t>
            </a:r>
            <a:r>
              <a:rPr lang="ru-RU" b="1" dirty="0" smtClean="0">
                <a:solidFill>
                  <a:srgbClr val="00B050"/>
                </a:solidFill>
              </a:rPr>
              <a:t>развитие.</a:t>
            </a:r>
            <a:r>
              <a:rPr lang="ru-RU" b="1" dirty="0" smtClean="0">
                <a:solidFill>
                  <a:srgbClr val="0000FF"/>
                </a:solidFill>
              </a:rPr>
              <a:t>  </a:t>
            </a: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Это </a:t>
            </a:r>
            <a:r>
              <a:rPr lang="ru-RU" b="1" dirty="0">
                <a:solidFill>
                  <a:srgbClr val="0000FF"/>
                </a:solidFill>
              </a:rPr>
              <a:t>и</a:t>
            </a:r>
            <a:r>
              <a:rPr lang="ru-RU" b="1" dirty="0" smtClean="0">
                <a:solidFill>
                  <a:srgbClr val="0000FF"/>
                </a:solidFill>
              </a:rPr>
              <a:t>зучение формы, цвета, количества с помощью окружающих детей природных объектов. Считаем, рассматриваем, сравниваем по высоте, длине, ширине.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b="1" dirty="0">
                <a:solidFill>
                  <a:srgbClr val="0000FF"/>
                </a:solidFill>
              </a:rPr>
              <a:t>Математические д/игры: «Заплатка на сапоги», «Назови соседей числа», «Соедини похоже», «Шумящие коробочки», «Разрезные картинки», «Собери фигуру»</a:t>
            </a:r>
            <a:r>
              <a:rPr lang="ru-RU" dirty="0"/>
              <a:t>.</a:t>
            </a:r>
            <a:br>
              <a:rPr lang="ru-RU" dirty="0"/>
            </a:br>
            <a:endParaRPr lang="ru-RU" altLang="ru-RU" b="1" dirty="0">
              <a:solidFill>
                <a:srgbClr val="1E03BD"/>
              </a:solidFill>
            </a:endParaRPr>
          </a:p>
          <a:p>
            <a:pPr algn="just">
              <a:buFont typeface="Wingdings 2" pitchFamily="18" charset="2"/>
              <a:buNone/>
            </a:pPr>
            <a:endParaRPr lang="ru-RU" alt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Наталья\Desktop\Янина\Фото Разноцветное лето\Фото из инета\Дети наблюдают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9743" r="-675" b="297"/>
          <a:stretch/>
        </p:blipFill>
        <p:spPr bwMode="auto">
          <a:xfrm>
            <a:off x="188098" y="586148"/>
            <a:ext cx="4362357" cy="3272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аталья\Desktop\Янина\Фото Разноцветное лето\Фото из инета\наблюдают зацветам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2799"/>
            <a:ext cx="3931420" cy="294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аталья\Desktop\Янина\Фото Разноцветное лето\Новые фото\WP_20170605_11_27_19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7360"/>
          <a:stretch/>
        </p:blipFill>
        <p:spPr bwMode="auto">
          <a:xfrm>
            <a:off x="2987824" y="2204864"/>
            <a:ext cx="3521126" cy="4244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04664"/>
            <a:ext cx="878497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Реализация проекта через организацию детской деятельности по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5 </a:t>
            </a:r>
            <a:r>
              <a:rPr lang="ru-RU" sz="2000" b="1" dirty="0">
                <a:solidFill>
                  <a:srgbClr val="FF0000"/>
                </a:solidFill>
              </a:rPr>
              <a:t>образовательным областям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3 </a:t>
            </a:r>
            <a:r>
              <a:rPr lang="ru-RU" altLang="ru-RU" sz="2400" b="1" dirty="0">
                <a:solidFill>
                  <a:srgbClr val="FF0000"/>
                </a:solidFill>
              </a:rPr>
              <a:t>образовательная область – </a:t>
            </a:r>
            <a:endParaRPr lang="ru-RU" altLang="ru-RU" sz="2400" b="1" dirty="0" smtClean="0">
              <a:solidFill>
                <a:srgbClr val="FF000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«Художественно-эстетическое  </a:t>
            </a:r>
            <a:r>
              <a:rPr lang="ru-RU" altLang="ru-RU" sz="2400" b="1" dirty="0">
                <a:solidFill>
                  <a:srgbClr val="FF0000"/>
                </a:solidFill>
              </a:rPr>
              <a:t>развитие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»</a:t>
            </a:r>
          </a:p>
          <a:p>
            <a:pPr algn="just"/>
            <a:endParaRPr lang="ru-RU" altLang="ru-RU" b="1" i="1" u="sng" dirty="0" smtClean="0">
              <a:solidFill>
                <a:srgbClr val="FF0000"/>
              </a:solidFill>
            </a:endParaRPr>
          </a:p>
          <a:p>
            <a:pPr algn="just"/>
            <a:r>
              <a:rPr lang="ru-RU" altLang="ru-RU" b="1" i="1" u="sng" dirty="0" smtClean="0">
                <a:solidFill>
                  <a:srgbClr val="00B050"/>
                </a:solidFill>
              </a:rPr>
              <a:t>1 </a:t>
            </a:r>
            <a:r>
              <a:rPr lang="ru-RU" altLang="ru-RU" b="1" i="1" u="sng" dirty="0">
                <a:solidFill>
                  <a:srgbClr val="00B050"/>
                </a:solidFill>
              </a:rPr>
              <a:t>направление </a:t>
            </a:r>
            <a:r>
              <a:rPr lang="ru-RU" altLang="ru-RU" b="1" dirty="0">
                <a:solidFill>
                  <a:srgbClr val="00B050"/>
                </a:solidFill>
              </a:rPr>
              <a:t>– </a:t>
            </a:r>
            <a:r>
              <a:rPr lang="ru-RU" altLang="ru-RU" b="1" dirty="0" smtClean="0">
                <a:solidFill>
                  <a:srgbClr val="00B050"/>
                </a:solidFill>
              </a:rPr>
              <a:t>Изобразительная деятельность.</a:t>
            </a:r>
          </a:p>
          <a:p>
            <a:r>
              <a:rPr lang="ru-RU" b="1" dirty="0">
                <a:solidFill>
                  <a:srgbClr val="0000FF"/>
                </a:solidFill>
              </a:rPr>
              <a:t>В летнее время на улице с детьми </a:t>
            </a:r>
            <a:r>
              <a:rPr lang="ru-RU" b="1" dirty="0" smtClean="0">
                <a:solidFill>
                  <a:srgbClr val="0000FF"/>
                </a:solidFill>
              </a:rPr>
              <a:t>будет организована продуктивная  деятельность - рисование</a:t>
            </a:r>
            <a:r>
              <a:rPr lang="ru-RU" b="1" dirty="0">
                <a:solidFill>
                  <a:srgbClr val="0000FF"/>
                </a:solidFill>
              </a:rPr>
              <a:t>, </a:t>
            </a:r>
            <a:r>
              <a:rPr lang="ru-RU" b="1" dirty="0" smtClean="0">
                <a:solidFill>
                  <a:srgbClr val="0000FF"/>
                </a:solidFill>
              </a:rPr>
              <a:t>лепка, аппликация</a:t>
            </a:r>
            <a:r>
              <a:rPr lang="ru-RU" b="1" dirty="0">
                <a:solidFill>
                  <a:srgbClr val="0000FF"/>
                </a:solidFill>
              </a:rPr>
              <a:t>, оригами, </a:t>
            </a:r>
            <a:r>
              <a:rPr lang="ru-RU" b="1" dirty="0" err="1" smtClean="0">
                <a:solidFill>
                  <a:srgbClr val="0000FF"/>
                </a:solidFill>
              </a:rPr>
              <a:t>бумагопластика</a:t>
            </a:r>
            <a:r>
              <a:rPr lang="ru-RU" b="1" dirty="0" smtClean="0">
                <a:solidFill>
                  <a:srgbClr val="0000FF"/>
                </a:solidFill>
              </a:rPr>
              <a:t>.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Для </a:t>
            </a:r>
            <a:r>
              <a:rPr lang="ru-RU" b="1" dirty="0">
                <a:solidFill>
                  <a:srgbClr val="0000FF"/>
                </a:solidFill>
              </a:rPr>
              <a:t>этого на </a:t>
            </a:r>
            <a:r>
              <a:rPr lang="ru-RU" b="1" dirty="0" smtClean="0">
                <a:solidFill>
                  <a:srgbClr val="0000FF"/>
                </a:solidFill>
              </a:rPr>
              <a:t>участках </a:t>
            </a:r>
            <a:r>
              <a:rPr lang="ru-RU" b="1" dirty="0">
                <a:solidFill>
                  <a:srgbClr val="0000FF"/>
                </a:solidFill>
              </a:rPr>
              <a:t>созданы соответствующие </a:t>
            </a:r>
            <a:r>
              <a:rPr lang="ru-RU" b="1" dirty="0" smtClean="0">
                <a:solidFill>
                  <a:srgbClr val="0000FF"/>
                </a:solidFill>
              </a:rPr>
              <a:t>условия-устойчивые </a:t>
            </a:r>
            <a:r>
              <a:rPr lang="ru-RU" b="1" dirty="0">
                <a:solidFill>
                  <a:srgbClr val="0000FF"/>
                </a:solidFill>
              </a:rPr>
              <a:t>столы, стулья, выносные </a:t>
            </a:r>
            <a:r>
              <a:rPr lang="ru-RU" b="1" dirty="0" smtClean="0">
                <a:solidFill>
                  <a:srgbClr val="0000FF"/>
                </a:solidFill>
              </a:rPr>
              <a:t>мольберты, разнообразные изобразительные материалы.</a:t>
            </a:r>
            <a:r>
              <a:rPr lang="ru-RU" b="1" dirty="0">
                <a:solidFill>
                  <a:srgbClr val="0000FF"/>
                </a:solidFill>
              </a:rPr>
              <a:t/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Будем </a:t>
            </a:r>
            <a:r>
              <a:rPr lang="ru-RU" b="1" dirty="0">
                <a:solidFill>
                  <a:srgbClr val="0000FF"/>
                </a:solidFill>
              </a:rPr>
              <a:t>практиковать выполнение коллективных работ с использованием различных техник рисования, а также проведение конкурсов рисунка на асфальте, детского дизайна, поделок из бросового материала. </a:t>
            </a:r>
            <a:endParaRPr lang="ru-RU" b="1" dirty="0" smtClean="0">
              <a:solidFill>
                <a:srgbClr val="0000FF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Тематика </a:t>
            </a:r>
            <a:r>
              <a:rPr lang="ru-RU" b="1" dirty="0">
                <a:solidFill>
                  <a:srgbClr val="0000FF"/>
                </a:solidFill>
              </a:rPr>
              <a:t>продуктивной деятельности  может быть разнообразной, </a:t>
            </a:r>
            <a:r>
              <a:rPr lang="ru-RU" b="1" dirty="0" smtClean="0">
                <a:solidFill>
                  <a:srgbClr val="0000FF"/>
                </a:solidFill>
              </a:rPr>
              <a:t>например: аппликации </a:t>
            </a:r>
            <a:r>
              <a:rPr lang="ru-RU" b="1" dirty="0">
                <a:solidFill>
                  <a:srgbClr val="0000FF"/>
                </a:solidFill>
              </a:rPr>
              <a:t>на темы "Во поле береза стояла", "Дары леса", "Жуки и бабочки";</a:t>
            </a:r>
          </a:p>
          <a:p>
            <a:pPr lvl="0"/>
            <a:r>
              <a:rPr lang="ru-RU" b="1" dirty="0">
                <a:solidFill>
                  <a:srgbClr val="0000FF"/>
                </a:solidFill>
              </a:rPr>
              <a:t>оригами на тему "Цветы и птицы родного края";</a:t>
            </a:r>
          </a:p>
          <a:p>
            <a:pPr lvl="0"/>
            <a:r>
              <a:rPr lang="ru-RU" b="1" dirty="0">
                <a:solidFill>
                  <a:srgbClr val="0000FF"/>
                </a:solidFill>
              </a:rPr>
              <a:t>рисование на темы "Лето в поле и лесу", "Мой город летом", "Транспорт";</a:t>
            </a:r>
          </a:p>
          <a:p>
            <a:pPr lvl="0"/>
            <a:r>
              <a:rPr lang="ru-RU" b="1" dirty="0">
                <a:solidFill>
                  <a:srgbClr val="0000FF"/>
                </a:solidFill>
              </a:rPr>
              <a:t>лепка на тему "Ягодное </a:t>
            </a:r>
            <a:r>
              <a:rPr lang="ru-RU" b="1" dirty="0" smtClean="0">
                <a:solidFill>
                  <a:srgbClr val="0000FF"/>
                </a:solidFill>
              </a:rPr>
              <a:t>царство«, изготовление </a:t>
            </a:r>
            <a:r>
              <a:rPr lang="ru-RU" b="1" dirty="0">
                <a:solidFill>
                  <a:srgbClr val="0000FF"/>
                </a:solidFill>
              </a:rPr>
              <a:t>знаков "Береги природу" и т. д.</a:t>
            </a:r>
          </a:p>
          <a:p>
            <a:pPr algn="just"/>
            <a:endParaRPr lang="ru-RU" altLang="ru-RU" b="1" dirty="0">
              <a:solidFill>
                <a:srgbClr val="0000FF"/>
              </a:solidFill>
            </a:endParaRPr>
          </a:p>
          <a:p>
            <a:pPr algn="just"/>
            <a:endParaRPr lang="ru-RU" altLang="ru-RU" b="1" dirty="0" smtClean="0">
              <a:solidFill>
                <a:srgbClr val="0000FF"/>
              </a:solidFill>
            </a:endParaRPr>
          </a:p>
          <a:p>
            <a:pPr algn="just"/>
            <a:r>
              <a:rPr lang="ru-RU" altLang="ru-RU" b="1" i="1" u="sng" dirty="0" smtClean="0">
                <a:solidFill>
                  <a:srgbClr val="0000FF"/>
                </a:solidFill>
              </a:rPr>
              <a:t> 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/>
            <a:endParaRPr lang="ru-RU" altLang="ru-RU" b="1" dirty="0">
              <a:solidFill>
                <a:srgbClr val="FF0000"/>
              </a:solidFill>
            </a:endParaRPr>
          </a:p>
          <a:p>
            <a:pPr algn="just"/>
            <a:endParaRPr lang="ru-RU" alt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 </a:t>
            </a:r>
            <a:endParaRPr lang="ru-RU" altLang="ru-RU" b="1" dirty="0">
              <a:solidFill>
                <a:srgbClr val="FF000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Наталья\Desktop\Янина\Фото Разноцветное лето\Фото из инета\рис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/>
          <a:stretch/>
        </p:blipFill>
        <p:spPr bwMode="auto">
          <a:xfrm>
            <a:off x="395536" y="438146"/>
            <a:ext cx="3758205" cy="2973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Наталья\Desktop\Янина\Фото Разноцветное лето\Фото из инета\13413987.8125497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79" y="764704"/>
            <a:ext cx="4175215" cy="2798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Наталья\Desktop\Янина\Фото Разноцветное лето\Фото из инета\рис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08796"/>
            <a:ext cx="4631383" cy="3473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532" y="260648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>
                <a:solidFill>
                  <a:srgbClr val="FF0000"/>
                </a:solidFill>
              </a:rPr>
              <a:t>5 образовательная область – </a:t>
            </a:r>
            <a:endParaRPr lang="ru-RU" altLang="ru-RU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ru-RU" alt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altLang="ru-RU" sz="2400" b="1" dirty="0">
                <a:solidFill>
                  <a:srgbClr val="FF0000"/>
                </a:solidFill>
              </a:rPr>
              <a:t>Художественно-эстетическое  развитие»</a:t>
            </a:r>
          </a:p>
          <a:p>
            <a:pPr algn="just"/>
            <a:endParaRPr lang="ru-RU" alt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altLang="ru-RU" b="1" i="1" u="sng" dirty="0" smtClean="0">
                <a:solidFill>
                  <a:srgbClr val="00B050"/>
                </a:solidFill>
              </a:rPr>
              <a:t>2 </a:t>
            </a:r>
            <a:r>
              <a:rPr lang="ru-RU" altLang="ru-RU" b="1" i="1" u="sng" dirty="0">
                <a:solidFill>
                  <a:srgbClr val="00B050"/>
                </a:solidFill>
              </a:rPr>
              <a:t>направление </a:t>
            </a:r>
            <a:r>
              <a:rPr lang="ru-RU" altLang="ru-RU" b="1" dirty="0">
                <a:solidFill>
                  <a:srgbClr val="00B050"/>
                </a:solidFill>
              </a:rPr>
              <a:t>– Музыкальное </a:t>
            </a:r>
            <a:r>
              <a:rPr lang="ru-RU" altLang="ru-RU" b="1" dirty="0" smtClean="0">
                <a:solidFill>
                  <a:srgbClr val="00B050"/>
                </a:solidFill>
              </a:rPr>
              <a:t>воспитание.</a:t>
            </a:r>
            <a:endParaRPr lang="ru-RU" altLang="ru-RU" b="1" dirty="0">
              <a:solidFill>
                <a:srgbClr val="00B050"/>
              </a:solidFill>
            </a:endParaRP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Благоприятное воздействие на эмоциональное состояние детей оказывают музыкально-дидактические игры, организация слушания, пения, создание условий для детской творческой импровизации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ru-RU" altLang="ru-RU" b="1" dirty="0" smtClean="0">
                <a:solidFill>
                  <a:srgbClr val="0000FF"/>
                </a:solidFill>
              </a:rPr>
              <a:t>«</a:t>
            </a:r>
            <a:r>
              <a:rPr lang="ru-RU" altLang="ru-RU" b="1" dirty="0">
                <a:solidFill>
                  <a:srgbClr val="0000FF"/>
                </a:solidFill>
              </a:rPr>
              <a:t>Музыкальная копилка</a:t>
            </a:r>
            <a:r>
              <a:rPr lang="ru-RU" altLang="ru-RU" b="1" dirty="0" smtClean="0">
                <a:solidFill>
                  <a:srgbClr val="0000FF"/>
                </a:solidFill>
              </a:rPr>
              <a:t>»-слушаем </a:t>
            </a:r>
            <a:r>
              <a:rPr lang="ru-RU" altLang="ru-RU" b="1" dirty="0">
                <a:solidFill>
                  <a:srgbClr val="0000FF"/>
                </a:solidFill>
              </a:rPr>
              <a:t>и поём песни о </a:t>
            </a:r>
            <a:r>
              <a:rPr lang="ru-RU" altLang="ru-RU" b="1" dirty="0" smtClean="0">
                <a:solidFill>
                  <a:srgbClr val="0000FF"/>
                </a:solidFill>
              </a:rPr>
              <a:t>лете, </a:t>
            </a:r>
            <a:r>
              <a:rPr lang="ru-RU" altLang="ru-RU" b="1" dirty="0">
                <a:solidFill>
                  <a:srgbClr val="0000FF"/>
                </a:solidFill>
              </a:rPr>
              <a:t>хороводные игры, </a:t>
            </a:r>
            <a:r>
              <a:rPr lang="ru-RU" altLang="ru-RU" b="1" dirty="0" smtClean="0">
                <a:solidFill>
                  <a:srgbClr val="0000FF"/>
                </a:solidFill>
              </a:rPr>
              <a:t>цикл бесед </a:t>
            </a:r>
            <a:r>
              <a:rPr lang="ru-RU" altLang="ru-RU" b="1" dirty="0">
                <a:solidFill>
                  <a:srgbClr val="0000FF"/>
                </a:solidFill>
              </a:rPr>
              <a:t>«Природа и музыка</a:t>
            </a:r>
            <a:r>
              <a:rPr lang="ru-RU" altLang="ru-RU" b="1" dirty="0" smtClean="0">
                <a:solidFill>
                  <a:srgbClr val="0000FF"/>
                </a:solidFill>
              </a:rPr>
              <a:t>».</a:t>
            </a:r>
          </a:p>
          <a:p>
            <a:pPr algn="just"/>
            <a:r>
              <a:rPr lang="ru-RU" altLang="ru-RU" b="1" dirty="0" smtClean="0">
                <a:solidFill>
                  <a:srgbClr val="0000FF"/>
                </a:solidFill>
              </a:rPr>
              <a:t>Разнообразные летние развлечения и праздники.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/>
            <a:endParaRPr lang="ru-RU" altLang="ru-RU" b="1" dirty="0">
              <a:solidFill>
                <a:srgbClr val="FF0000"/>
              </a:solidFill>
            </a:endParaRPr>
          </a:p>
          <a:p>
            <a:pPr algn="just"/>
            <a:r>
              <a:rPr lang="ru-RU" altLang="ru-RU" b="1" i="1" u="sng" dirty="0">
                <a:solidFill>
                  <a:srgbClr val="00B050"/>
                </a:solidFill>
              </a:rPr>
              <a:t>3 направление </a:t>
            </a:r>
            <a:r>
              <a:rPr lang="ru-RU" altLang="ru-RU" b="1" dirty="0">
                <a:solidFill>
                  <a:srgbClr val="00B050"/>
                </a:solidFill>
              </a:rPr>
              <a:t>– Театрализованная </a:t>
            </a:r>
            <a:r>
              <a:rPr lang="ru-RU" altLang="ru-RU" b="1" dirty="0" smtClean="0">
                <a:solidFill>
                  <a:srgbClr val="00B050"/>
                </a:solidFill>
              </a:rPr>
              <a:t>деятельность (художественное </a:t>
            </a:r>
            <a:r>
              <a:rPr lang="ru-RU" altLang="ru-RU" b="1" dirty="0">
                <a:solidFill>
                  <a:srgbClr val="00B050"/>
                </a:solidFill>
              </a:rPr>
              <a:t>т</a:t>
            </a:r>
            <a:r>
              <a:rPr lang="ru-RU" altLang="ru-RU" b="1" dirty="0" smtClean="0">
                <a:solidFill>
                  <a:srgbClr val="00B050"/>
                </a:solidFill>
              </a:rPr>
              <a:t>ворчество)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В летний период воспитанники большее время проводят на улице, а созданная среда </a:t>
            </a:r>
            <a:r>
              <a:rPr lang="ru-RU" b="1" dirty="0" smtClean="0">
                <a:solidFill>
                  <a:srgbClr val="0000FF"/>
                </a:solidFill>
              </a:rPr>
              <a:t>для театрализованной </a:t>
            </a:r>
            <a:r>
              <a:rPr lang="ru-RU" b="1" dirty="0">
                <a:solidFill>
                  <a:srgbClr val="0000FF"/>
                </a:solidFill>
              </a:rPr>
              <a:t>творческой деятельности детей на территории ДОУ 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способствует естественному стремлению ребёнка подражать, перевоплощаться, исполнять различные роли и </a:t>
            </a:r>
            <a:r>
              <a:rPr lang="ru-RU" b="1" dirty="0" smtClean="0">
                <a:solidFill>
                  <a:srgbClr val="0000FF"/>
                </a:solidFill>
              </a:rPr>
              <a:t>создаёт эмоциональный комфорт.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Реализация проекта через организацию детской деятельности по 5 образовательным областям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5 </a:t>
            </a:r>
            <a:r>
              <a:rPr lang="ru-RU" altLang="ru-RU" b="1" dirty="0">
                <a:solidFill>
                  <a:srgbClr val="FF0000"/>
                </a:solidFill>
              </a:rPr>
              <a:t>образовательная область – </a:t>
            </a:r>
            <a:r>
              <a:rPr lang="ru-RU" altLang="ru-RU" b="1" dirty="0" smtClean="0">
                <a:solidFill>
                  <a:srgbClr val="FF0000"/>
                </a:solidFill>
              </a:rPr>
              <a:t>«Социально-коммуникативное  </a:t>
            </a:r>
            <a:r>
              <a:rPr lang="ru-RU" altLang="ru-RU" b="1" dirty="0">
                <a:solidFill>
                  <a:srgbClr val="FF0000"/>
                </a:solidFill>
              </a:rPr>
              <a:t>развитие</a:t>
            </a:r>
            <a:r>
              <a:rPr lang="ru-RU" altLang="ru-RU" b="1" dirty="0" smtClean="0">
                <a:solidFill>
                  <a:srgbClr val="FF0000"/>
                </a:solidFill>
              </a:rPr>
              <a:t>»</a:t>
            </a:r>
          </a:p>
          <a:p>
            <a:pPr algn="just"/>
            <a:r>
              <a:rPr lang="ru-RU" altLang="ru-RU" b="1" i="1" u="sng" dirty="0">
                <a:solidFill>
                  <a:srgbClr val="FF0000"/>
                </a:solidFill>
              </a:rPr>
              <a:t>1 направление </a:t>
            </a:r>
            <a:r>
              <a:rPr lang="ru-RU" altLang="ru-RU" b="1" dirty="0">
                <a:solidFill>
                  <a:srgbClr val="FF0000"/>
                </a:solidFill>
              </a:rPr>
              <a:t>– трудовое воспитание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Нельзя летом забывать о трудовой </a:t>
            </a:r>
            <a:r>
              <a:rPr lang="ru-RU" b="1" dirty="0" smtClean="0">
                <a:solidFill>
                  <a:srgbClr val="0000FF"/>
                </a:solidFill>
              </a:rPr>
              <a:t>деятельности: </a:t>
            </a:r>
            <a:r>
              <a:rPr lang="ru-RU" b="1" dirty="0">
                <a:solidFill>
                  <a:srgbClr val="0000FF"/>
                </a:solidFill>
              </a:rPr>
              <a:t>закреплении навыков самообслуживания у детей младшего дошкольного возраста, организации трудовых поручений, дежурств. Старших детей </a:t>
            </a:r>
            <a:r>
              <a:rPr lang="ru-RU" b="1" dirty="0" smtClean="0">
                <a:solidFill>
                  <a:srgbClr val="0000FF"/>
                </a:solidFill>
              </a:rPr>
              <a:t>нужно </a:t>
            </a:r>
            <a:r>
              <a:rPr lang="ru-RU" b="1" dirty="0">
                <a:solidFill>
                  <a:srgbClr val="0000FF"/>
                </a:solidFill>
              </a:rPr>
              <a:t>привлекать к уборке 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участка, труду на цветнике и огороде, помощи младшим воспитанникам, хозяйственно-бытовому </a:t>
            </a:r>
            <a:r>
              <a:rPr lang="ru-RU" b="1" dirty="0" smtClean="0">
                <a:solidFill>
                  <a:srgbClr val="0000FF"/>
                </a:solidFill>
              </a:rPr>
              <a:t>труду. Планируется организация цикла развлечений «Копилка </a:t>
            </a:r>
            <a:r>
              <a:rPr lang="ru-RU" b="1" dirty="0">
                <a:solidFill>
                  <a:srgbClr val="0000FF"/>
                </a:solidFill>
              </a:rPr>
              <a:t>добрых дел". В ходе данной работы с детьми закрепляются знания о профессиях, разучиваются пословицы и поговорки о труде. </a:t>
            </a:r>
            <a:endParaRPr lang="ru-RU" altLang="ru-RU" b="1" dirty="0">
              <a:solidFill>
                <a:srgbClr val="0000FF"/>
              </a:solidFill>
            </a:endParaRPr>
          </a:p>
          <a:p>
            <a:pPr algn="just">
              <a:buFont typeface="Wingdings 2" pitchFamily="18" charset="2"/>
              <a:buNone/>
            </a:pPr>
            <a:endParaRPr lang="ru-RU" altLang="ru-RU" sz="800" b="1" dirty="0">
              <a:solidFill>
                <a:srgbClr val="FF0000"/>
              </a:solidFill>
            </a:endParaRPr>
          </a:p>
          <a:p>
            <a:pPr algn="just"/>
            <a:r>
              <a:rPr lang="ru-RU" altLang="ru-RU" b="1" i="1" u="sng" dirty="0">
                <a:solidFill>
                  <a:srgbClr val="FF0000"/>
                </a:solidFill>
              </a:rPr>
              <a:t>2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 </a:t>
            </a:r>
            <a:r>
              <a:rPr lang="ru-RU" altLang="ru-RU" b="1" i="1" u="sng" dirty="0">
                <a:solidFill>
                  <a:srgbClr val="FF0000"/>
                </a:solidFill>
              </a:rPr>
              <a:t>направление </a:t>
            </a:r>
            <a:r>
              <a:rPr lang="ru-RU" altLang="ru-RU" b="1" dirty="0">
                <a:solidFill>
                  <a:srgbClr val="FF0000"/>
                </a:solidFill>
              </a:rPr>
              <a:t>– </a:t>
            </a:r>
            <a:r>
              <a:rPr lang="ru-RU" altLang="ru-RU" b="1" dirty="0" smtClean="0">
                <a:solidFill>
                  <a:srgbClr val="FF0000"/>
                </a:solidFill>
              </a:rPr>
              <a:t>развитие игровой деятельности</a:t>
            </a:r>
            <a:endParaRPr lang="ru-RU" altLang="ru-RU" b="1" dirty="0">
              <a:solidFill>
                <a:srgbClr val="FF0000"/>
              </a:solidFill>
            </a:endParaRPr>
          </a:p>
          <a:p>
            <a:pPr algn="just">
              <a:buFont typeface="Wingdings 2" pitchFamily="18" charset="2"/>
              <a:buNone/>
            </a:pPr>
            <a:r>
              <a:rPr lang="ru-RU" b="1" dirty="0">
                <a:solidFill>
                  <a:srgbClr val="0000FF"/>
                </a:solidFill>
              </a:rPr>
              <a:t>Летом игра занимает большое место в жизни детей. Близость к природе, солнце, тепло, пребывание на воздухе – все это создает положительный эмоциональный настрой и усиливает тягу к игре. Новые яркие впечатления обогащают содержание детских игр. Обилие разнообразного природного материала - песка, воды, шишек, веток, желудей, камешков и т. д. - способствует развитию творческого замысла в игре, осуществлению задуманного сюжета. Тематика игр летом значительно богаче и разнообразнее. Особенно важно летом использовать игру для создания у детей хорошего настроения, чувства удовлетворенности, бодрости, ведь в этом залог здоровья, хорошего отдыха и полноценного развития </a:t>
            </a:r>
            <a:r>
              <a:rPr lang="ru-RU" b="1" dirty="0" smtClean="0">
                <a:solidFill>
                  <a:srgbClr val="0000FF"/>
                </a:solidFill>
              </a:rPr>
              <a:t>ребенка.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Наталья\Desktop\Янина\Фото Разноцветное лето\Фото из инета\труд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6026"/>
          <a:stretch/>
        </p:blipFill>
        <p:spPr bwMode="auto">
          <a:xfrm>
            <a:off x="611560" y="3573016"/>
            <a:ext cx="3292749" cy="2803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Наталья\Desktop\Янина\Фото Разноцветное лето\Новые фото\WP_20170605_11_42_48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13311"/>
          <a:stretch/>
        </p:blipFill>
        <p:spPr bwMode="auto">
          <a:xfrm>
            <a:off x="4572000" y="3392996"/>
            <a:ext cx="3569440" cy="2983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Наталья\Desktop\Янина\Фото Разноцветное лето\Новые фото\WP_20170605_11_45_58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47765" b="27888"/>
          <a:stretch/>
        </p:blipFill>
        <p:spPr bwMode="auto">
          <a:xfrm>
            <a:off x="611560" y="408243"/>
            <a:ext cx="3176135" cy="2687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аталья\Desktop\Янина\Фото Разноцветное лето\Фото из инета\труд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/>
          <a:stretch/>
        </p:blipFill>
        <p:spPr bwMode="auto">
          <a:xfrm>
            <a:off x="4572000" y="383621"/>
            <a:ext cx="3425424" cy="2711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9694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solidFill>
                <a:srgbClr val="0000FF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Таким </a:t>
            </a:r>
            <a:r>
              <a:rPr lang="ru-RU" sz="2000" b="1" dirty="0">
                <a:solidFill>
                  <a:srgbClr val="0000FF"/>
                </a:solidFill>
              </a:rPr>
              <a:t>образом, актуальность данного проекта </a:t>
            </a:r>
            <a:r>
              <a:rPr lang="ru-RU" sz="2000" b="1" dirty="0" smtClean="0">
                <a:solidFill>
                  <a:srgbClr val="0000FF"/>
                </a:solidFill>
              </a:rPr>
              <a:t>заключается: </a:t>
            </a:r>
            <a:endParaRPr lang="ru-RU" sz="2000" b="1" dirty="0">
              <a:solidFill>
                <a:srgbClr val="0000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В </a:t>
            </a:r>
            <a:r>
              <a:rPr lang="ru-RU" sz="2000" b="1" dirty="0">
                <a:solidFill>
                  <a:srgbClr val="0000FF"/>
                </a:solidFill>
              </a:rPr>
              <a:t>создании безопасных условий для жизни и здоровья детей на территории </a:t>
            </a:r>
            <a:r>
              <a:rPr lang="ru-RU" sz="2000" b="1" dirty="0" smtClean="0">
                <a:solidFill>
                  <a:srgbClr val="0000FF"/>
                </a:solidFill>
              </a:rPr>
              <a:t>ДОУ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В художественно-эстетическом</a:t>
            </a:r>
            <a:r>
              <a:rPr lang="ru-RU" sz="2000" b="1" dirty="0">
                <a:solidFill>
                  <a:srgbClr val="0000FF"/>
                </a:solidFill>
              </a:rPr>
              <a:t>, </a:t>
            </a:r>
            <a:r>
              <a:rPr lang="ru-RU" sz="2000" b="1" dirty="0" smtClean="0">
                <a:solidFill>
                  <a:srgbClr val="0000FF"/>
                </a:solidFill>
              </a:rPr>
              <a:t>познавательном,  физическом,  речевом и социально-коммуникативном воспитании </a:t>
            </a:r>
            <a:r>
              <a:rPr lang="ru-RU" sz="2000" b="1" dirty="0">
                <a:solidFill>
                  <a:srgbClr val="0000FF"/>
                </a:solidFill>
              </a:rPr>
              <a:t>детей через знакомство с окружающим </a:t>
            </a:r>
            <a:r>
              <a:rPr lang="ru-RU" sz="2000" b="1" dirty="0" smtClean="0">
                <a:solidFill>
                  <a:srgbClr val="0000FF"/>
                </a:solidFill>
              </a:rPr>
              <a:t> миром.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В </a:t>
            </a:r>
            <a:r>
              <a:rPr lang="ru-RU" sz="2000" b="1" dirty="0">
                <a:solidFill>
                  <a:srgbClr val="0000FF"/>
                </a:solidFill>
              </a:rPr>
              <a:t>создании комфортных условий для прогулок детей, организации пространства под открытым небом. 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pPr algn="just"/>
            <a:endParaRPr lang="ru-RU" sz="2000" b="1" dirty="0">
              <a:solidFill>
                <a:srgbClr val="0000FF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Территория </a:t>
            </a:r>
            <a:r>
              <a:rPr lang="ru-RU" sz="2000" b="1" dirty="0">
                <a:solidFill>
                  <a:srgbClr val="0000FF"/>
                </a:solidFill>
              </a:rPr>
              <a:t>дошкольного учреждения - это его своеобразная визитная карточка. Как театр начинается с вешалки, так детский сад начинается с территории. Любой </a:t>
            </a:r>
            <a:r>
              <a:rPr lang="ru-RU" sz="2000" b="1" dirty="0" smtClean="0">
                <a:solidFill>
                  <a:srgbClr val="0000FF"/>
                </a:solidFill>
              </a:rPr>
              <a:t>из нас, </a:t>
            </a:r>
            <a:r>
              <a:rPr lang="ru-RU" sz="2000" b="1" dirty="0">
                <a:solidFill>
                  <a:srgbClr val="0000FF"/>
                </a:solidFill>
              </a:rPr>
              <a:t>ступив на участок </a:t>
            </a:r>
            <a:r>
              <a:rPr lang="ru-RU" sz="2000" b="1" dirty="0" smtClean="0">
                <a:solidFill>
                  <a:srgbClr val="0000FF"/>
                </a:solidFill>
              </a:rPr>
              <a:t>детского сада, </a:t>
            </a:r>
            <a:r>
              <a:rPr lang="ru-RU" sz="2000" b="1" dirty="0">
                <a:solidFill>
                  <a:srgbClr val="0000FF"/>
                </a:solidFill>
              </a:rPr>
              <a:t>обращает внимание на его ухоженность. Если ваш взгляд радуют разноцветные клумбы, чистые дорожки, аккуратно подстриженные деревья, спортивные снаряды, вы сразу поймете, что здесь живут и работают люди, для которых детский сад не просто место работы, а родной дом, который хочется сделать уютным и комфортным.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                 И </a:t>
            </a:r>
            <a:r>
              <a:rPr lang="ru-RU" sz="2800" b="1" dirty="0" smtClean="0">
                <a:solidFill>
                  <a:srgbClr val="FF0000"/>
                </a:solidFill>
              </a:rPr>
              <a:t>всё это, на радость детям</a:t>
            </a:r>
            <a:r>
              <a:rPr lang="ru-RU" sz="2800" b="1" dirty="0">
                <a:solidFill>
                  <a:srgbClr val="FF0000"/>
                </a:solidFill>
              </a:rPr>
              <a:t>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05123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+mj-lt"/>
              </a:rPr>
              <a:t>Цели 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проекта: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 Эстетическое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преобразование (озеленение, благоустройство) территории дошкольного учреждения для осуществления образовательной работы с детьми в летний период. Приведение территории к единым современным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требованиям в соответствии с ФГОС ДО.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2.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Создание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максимально эффективных условий по охране и укреплению здоровья, предупреждению заболеваемости и травматизма детей, обеспечению оптимальной двигательной активности, эмоциональному, личностному, познавательному развитию дошкольников в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летний период.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. Культивирование у детей осмысленного отношения к природе как к источнику психического, физического здоровья и объекту эстетического и эмоционального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наслаждения.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4.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 Использование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эффективных форм и методов для сохранения и укрепления физического и психического здоровья детей в совместных мероприятиях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9273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лья\Desktop\Янина\Фон для презентации\Заключительный слай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6864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8130" y="404664"/>
            <a:ext cx="85463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Участники проекта:</a:t>
            </a:r>
            <a:br>
              <a:rPr lang="ru-RU" sz="2400" b="1" dirty="0">
                <a:solidFill>
                  <a:srgbClr val="FF0000"/>
                </a:solidFill>
                <a:latin typeface="+mj-lt"/>
              </a:rPr>
            </a:br>
            <a:r>
              <a:rPr lang="ru-RU" sz="2400" b="1" dirty="0">
                <a:solidFill>
                  <a:srgbClr val="3333FF"/>
                </a:solidFill>
                <a:latin typeface="+mj-lt"/>
              </a:rPr>
              <a:t>дети с 2-7 лет </a:t>
            </a:r>
            <a:r>
              <a:rPr lang="ru-RU" sz="2400" b="1" dirty="0" smtClean="0">
                <a:solidFill>
                  <a:srgbClr val="3333FF"/>
                </a:solidFill>
                <a:latin typeface="+mj-lt"/>
              </a:rPr>
              <a:t>(12 </a:t>
            </a:r>
            <a:r>
              <a:rPr lang="ru-RU" sz="2400" b="1" dirty="0">
                <a:solidFill>
                  <a:srgbClr val="3333FF"/>
                </a:solidFill>
                <a:latin typeface="+mj-lt"/>
              </a:rPr>
              <a:t>групп), воспитатели, специалисты, родители</a:t>
            </a:r>
            <a:r>
              <a:rPr lang="ru-RU" sz="2400" b="1" dirty="0" smtClean="0">
                <a:solidFill>
                  <a:srgbClr val="3333FF"/>
                </a:solidFill>
                <a:latin typeface="+mj-lt"/>
              </a:rPr>
              <a:t>.</a:t>
            </a:r>
          </a:p>
          <a:p>
            <a:endParaRPr lang="ru-RU" sz="2400" b="1" dirty="0">
              <a:solidFill>
                <a:srgbClr val="3333FF"/>
              </a:solidFill>
              <a:latin typeface="+mj-lt"/>
            </a:endParaRPr>
          </a:p>
          <a:p>
            <a:r>
              <a:rPr lang="ru-RU" sz="2400" b="1" u="sng" dirty="0">
                <a:solidFill>
                  <a:srgbClr val="FF0000"/>
                </a:solidFill>
              </a:rPr>
              <a:t>Вид проекта: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</a:rPr>
              <a:t>практико-ориентированный</a:t>
            </a:r>
            <a:r>
              <a:rPr lang="ru-RU" sz="2400" b="1" dirty="0">
                <a:solidFill>
                  <a:srgbClr val="0000FF"/>
                </a:solidFill>
              </a:rPr>
              <a:t>, </a:t>
            </a:r>
            <a:r>
              <a:rPr lang="ru-RU" sz="2400" b="1" dirty="0" smtClean="0">
                <a:solidFill>
                  <a:srgbClr val="0000FF"/>
                </a:solidFill>
              </a:rPr>
              <a:t>творческий.</a:t>
            </a:r>
          </a:p>
          <a:p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Данный проект предполагает сбор </a:t>
            </a:r>
            <a:r>
              <a:rPr lang="ru-RU" sz="2400" b="1" dirty="0">
                <a:solidFill>
                  <a:srgbClr val="0000FF"/>
                </a:solidFill>
              </a:rPr>
              <a:t>информации и </a:t>
            </a:r>
            <a:r>
              <a:rPr lang="ru-RU" sz="2400" b="1" dirty="0" smtClean="0">
                <a:solidFill>
                  <a:srgbClr val="0000FF"/>
                </a:solidFill>
              </a:rPr>
              <a:t>её реализацию через </a:t>
            </a:r>
            <a:r>
              <a:rPr lang="ru-RU" sz="2400" b="1" dirty="0">
                <a:solidFill>
                  <a:srgbClr val="0000FF"/>
                </a:solidFill>
              </a:rPr>
              <a:t>интеграцию образовательных областей: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физическое развитие,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познавательное развитие, 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речевое развитие,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художественно-эстетическое развитие,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социально-коммуникативное развитие.</a:t>
            </a: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02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талья\Desktop\Янина\Фото Разноцветное лето\Новые фото\WP_20170605_11_44_42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8567" r="15667"/>
          <a:stretch/>
        </p:blipFill>
        <p:spPr bwMode="auto">
          <a:xfrm>
            <a:off x="764646" y="482583"/>
            <a:ext cx="3042707" cy="2433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Наталья\Desktop\Янина\Фото Разноцветное лето\Фото спорт наши\WP_20170315_14_05_57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21887" b="30193"/>
          <a:stretch/>
        </p:blipFill>
        <p:spPr bwMode="auto">
          <a:xfrm>
            <a:off x="4572000" y="482583"/>
            <a:ext cx="4069342" cy="208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esktop\Янина\Фото Разноцветное лето\Фото спорт наши\WP_20170426_10_30_53_P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2" r="31230"/>
          <a:stretch/>
        </p:blipFill>
        <p:spPr bwMode="auto">
          <a:xfrm>
            <a:off x="5436096" y="2997022"/>
            <a:ext cx="2598367" cy="3323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Янина\Фото Разноцветное лето\Фото спорт наши\WP_20170426_10_48_45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11851" r="20783"/>
          <a:stretch/>
        </p:blipFill>
        <p:spPr bwMode="auto">
          <a:xfrm>
            <a:off x="764646" y="3532881"/>
            <a:ext cx="3563888" cy="2787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56895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indent="-265176">
              <a:defRPr/>
            </a:pPr>
            <a:r>
              <a:rPr lang="ru-RU" sz="2800" b="1" dirty="0">
                <a:solidFill>
                  <a:srgbClr val="FF0000"/>
                </a:solidFill>
                <a:latin typeface="+mj-lt"/>
              </a:rPr>
              <a:t>Предполагаемый результат:</a:t>
            </a:r>
          </a:p>
          <a:p>
            <a:pPr marL="265176" indent="-265176">
              <a:defRPr/>
            </a:pPr>
            <a:endParaRPr lang="ru-RU" b="1" dirty="0">
              <a:solidFill>
                <a:srgbClr val="1E03BD"/>
              </a:solidFill>
              <a:latin typeface="+mj-lt"/>
            </a:endParaRPr>
          </a:p>
          <a:p>
            <a:pPr marL="265176" indent="-265176">
              <a:defRPr/>
            </a:pPr>
            <a:r>
              <a:rPr lang="ru-RU" b="1" dirty="0">
                <a:solidFill>
                  <a:srgbClr val="1E03BD"/>
                </a:solidFill>
                <a:latin typeface="+mj-lt"/>
              </a:rPr>
              <a:t>1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.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Благоустройство территории 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в соответствии с едиными современными требованиями к территории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 ДОУ и ФГОС ДО.</a:t>
            </a:r>
            <a:endParaRPr lang="ru-RU" sz="2000" b="1" dirty="0">
              <a:solidFill>
                <a:srgbClr val="0000FF"/>
              </a:solidFill>
              <a:latin typeface="+mj-lt"/>
            </a:endParaRPr>
          </a:p>
          <a:p>
            <a:pPr marL="265176" indent="-265176">
              <a:defRPr/>
            </a:pPr>
            <a:r>
              <a:rPr lang="ru-RU" sz="2000" b="1" dirty="0">
                <a:solidFill>
                  <a:srgbClr val="0000FF"/>
                </a:solidFill>
                <a:latin typeface="+mj-lt"/>
              </a:rPr>
              <a:t>2. Наличие разнообразия цветочного колорита, древесно-кустарниковых видов растений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3. </a:t>
            </a:r>
            <a:r>
              <a:rPr lang="ru-RU" sz="2000" b="1" dirty="0" smtClean="0">
                <a:solidFill>
                  <a:srgbClr val="0000FF"/>
                </a:solidFill>
              </a:rPr>
              <a:t>Оздоровление </a:t>
            </a:r>
            <a:r>
              <a:rPr lang="ru-RU" sz="2000" b="1" dirty="0">
                <a:solidFill>
                  <a:srgbClr val="0000FF"/>
                </a:solidFill>
              </a:rPr>
              <a:t>и закаливание детей в летний </a:t>
            </a:r>
            <a:r>
              <a:rPr lang="ru-RU" sz="2000" b="1" dirty="0" smtClean="0">
                <a:solidFill>
                  <a:srgbClr val="0000FF"/>
                </a:solidFill>
              </a:rPr>
              <a:t>период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 и как следствие,  </a:t>
            </a:r>
            <a:r>
              <a:rPr lang="ru-RU" sz="2000" b="1" dirty="0" smtClean="0">
                <a:solidFill>
                  <a:srgbClr val="0000FF"/>
                </a:solidFill>
              </a:rPr>
              <a:t>снижение </a:t>
            </a:r>
            <a:r>
              <a:rPr lang="ru-RU" sz="2000" b="1" dirty="0">
                <a:solidFill>
                  <a:srgbClr val="0000FF"/>
                </a:solidFill>
              </a:rPr>
              <a:t>заболеваемости детей дошкольного возраста;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</a:rPr>
              <a:t>4. Повышение уровня познавательной и речевой  культуры </a:t>
            </a:r>
            <a:r>
              <a:rPr lang="ru-RU" sz="2000" b="1" dirty="0">
                <a:solidFill>
                  <a:srgbClr val="0000FF"/>
                </a:solidFill>
              </a:rPr>
              <a:t>детей путем приобщения к </a:t>
            </a:r>
            <a:r>
              <a:rPr lang="ru-RU" sz="2000" b="1" dirty="0" smtClean="0">
                <a:solidFill>
                  <a:srgbClr val="0000FF"/>
                </a:solidFill>
              </a:rPr>
              <a:t>созидательному творчеству;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</a:rPr>
              <a:t>5. Активизации</a:t>
            </a:r>
            <a:r>
              <a:rPr lang="ru-RU" sz="2000" b="1" dirty="0">
                <a:solidFill>
                  <a:srgbClr val="0000FF"/>
                </a:solidFill>
              </a:rPr>
              <a:t> </a:t>
            </a:r>
            <a:r>
              <a:rPr lang="ru-RU" sz="2000" b="1" dirty="0" smtClean="0">
                <a:solidFill>
                  <a:srgbClr val="0000FF"/>
                </a:solidFill>
              </a:rPr>
              <a:t>сотворчества</a:t>
            </a:r>
            <a:r>
              <a:rPr lang="ru-RU" sz="2000" b="1" dirty="0">
                <a:solidFill>
                  <a:srgbClr val="0000FF"/>
                </a:solidFill>
              </a:rPr>
              <a:t> детей и взрослых: совместная реализация экологических проектов;</a:t>
            </a:r>
          </a:p>
          <a:p>
            <a:pPr lvl="0"/>
            <a:r>
              <a:rPr lang="ru-RU" sz="2000" b="1" dirty="0">
                <a:solidFill>
                  <a:srgbClr val="0000FF"/>
                </a:solidFill>
              </a:rPr>
              <a:t>6</a:t>
            </a:r>
            <a:r>
              <a:rPr lang="ru-RU" sz="2000" b="1" dirty="0" smtClean="0">
                <a:solidFill>
                  <a:srgbClr val="0000FF"/>
                </a:solidFill>
              </a:rPr>
              <a:t>. Организация работы </a:t>
            </a:r>
            <a:r>
              <a:rPr lang="ru-RU" sz="2000" b="1" dirty="0">
                <a:solidFill>
                  <a:srgbClr val="0000FF"/>
                </a:solidFill>
              </a:rPr>
              <a:t>по повышению профессиональной компетенции </a:t>
            </a:r>
            <a:r>
              <a:rPr lang="ru-RU" sz="2000" b="1" dirty="0" smtClean="0">
                <a:solidFill>
                  <a:srgbClr val="0000FF"/>
                </a:solidFill>
              </a:rPr>
              <a:t>педагогов.</a:t>
            </a:r>
            <a:r>
              <a:rPr lang="ru-RU" sz="2000" b="1" dirty="0">
                <a:solidFill>
                  <a:srgbClr val="0000FF"/>
                </a:solidFill>
              </a:rPr>
              <a:t/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>
                <a:solidFill>
                  <a:srgbClr val="0000FF"/>
                </a:solidFill>
                <a:latin typeface="+mj-lt"/>
              </a:rPr>
              <a:t>7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Воспитание у детей эстетической культуры и положительного отношения к трудовой деятельности.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 marL="265176" indent="-265176">
              <a:defRPr/>
            </a:pPr>
            <a:r>
              <a:rPr lang="ru-RU" sz="2000" b="1" dirty="0">
                <a:solidFill>
                  <a:srgbClr val="0000FF"/>
                </a:solidFill>
                <a:latin typeface="+mj-lt"/>
              </a:rPr>
              <a:t>8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 Формирование активной родительской позиции, сплочение актива родителей, развитие партнёрских взаимоотношений в процессе совместной работы по благоустройству территории ДОУ.</a:t>
            </a:r>
            <a:endParaRPr lang="ru-RU" sz="2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3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3368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64096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+mj-lt"/>
              </a:rPr>
              <a:t>Сроки внедрения проекта</a:t>
            </a:r>
            <a:r>
              <a:rPr lang="ru-RU" sz="2800" b="1" dirty="0">
                <a:solidFill>
                  <a:srgbClr val="0000FF"/>
                </a:solidFill>
                <a:latin typeface="+mj-lt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+mj-lt"/>
              </a:rPr>
              <a:t>«Разноцветное лето» с </a:t>
            </a:r>
            <a:r>
              <a:rPr lang="ru-RU" sz="2800" b="1" dirty="0" smtClean="0">
                <a:solidFill>
                  <a:srgbClr val="0000FF"/>
                </a:solidFill>
                <a:latin typeface="+mj-lt"/>
              </a:rPr>
              <a:t>2016 </a:t>
            </a:r>
            <a:r>
              <a:rPr lang="ru-RU" sz="2800" b="1" dirty="0" smtClean="0">
                <a:solidFill>
                  <a:srgbClr val="0000FF"/>
                </a:solidFill>
                <a:latin typeface="+mj-lt"/>
              </a:rPr>
              <a:t>по 2019гг.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+mj-lt"/>
            </a:endParaRPr>
          </a:p>
          <a:p>
            <a:endParaRPr lang="ru-RU" sz="800" b="1" dirty="0">
              <a:solidFill>
                <a:srgbClr val="00B050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этап «Разноцветный беспорядок»  (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2016-2017год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ru-RU" sz="2000" b="1" dirty="0" smtClean="0">
                <a:solidFill>
                  <a:srgbClr val="1E03BD"/>
                </a:solidFill>
                <a:latin typeface="+mj-lt"/>
              </a:rPr>
              <a:t/>
            </a:r>
            <a:br>
              <a:rPr lang="ru-RU" sz="2000" b="1" dirty="0" smtClean="0">
                <a:solidFill>
                  <a:srgbClr val="1E03BD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1. Разработка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и реализация групповых проектов благоустройства участков (12 проектов).</a:t>
            </a:r>
            <a:br>
              <a:rPr lang="ru-RU" sz="2000" b="1" dirty="0">
                <a:solidFill>
                  <a:srgbClr val="0000FF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2. Обсуждение и принятие проекта для распределения и проведения  работ по благоустройству и озеленению территории ДОУ на Педагогическом совете и Совете ДОУ.</a:t>
            </a:r>
          </a:p>
          <a:p>
            <a:r>
              <a:rPr lang="ru-RU" sz="2000" b="1" dirty="0">
                <a:solidFill>
                  <a:srgbClr val="0000FF"/>
                </a:solidFill>
                <a:latin typeface="+mj-lt"/>
              </a:rPr>
              <a:t>3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Пополнение территории новым игровым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стационарным оборудованием – установка малых форм на каждый прогулочный участок.</a:t>
            </a:r>
          </a:p>
          <a:p>
            <a:r>
              <a:rPr lang="ru-RU" sz="2000" b="1" dirty="0">
                <a:solidFill>
                  <a:srgbClr val="0000FF"/>
                </a:solidFill>
                <a:latin typeface="+mj-lt"/>
              </a:rPr>
              <a:t>4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. Перепланировка и оборудование новыми малыми формами физкультурной площадки.</a:t>
            </a:r>
            <a:br>
              <a:rPr lang="ru-RU" sz="2000" b="1" dirty="0" smtClean="0">
                <a:solidFill>
                  <a:srgbClr val="0000FF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5. Корчевание кустов по всей территории ДОУ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и омолаживающая обрезка деревьев и кустарников.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6. Частичный ремонт веранд  (отремонтировать крыши гр.10,11,7).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7.</a:t>
            </a:r>
            <a:r>
              <a:rPr lang="ru-RU" sz="2000" dirty="0"/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Побелка </a:t>
            </a:r>
            <a:r>
              <a:rPr lang="ru-RU" sz="2000" b="1" dirty="0">
                <a:solidFill>
                  <a:srgbClr val="0000FF"/>
                </a:solidFill>
              </a:rPr>
              <a:t>деревьев и </a:t>
            </a:r>
            <a:r>
              <a:rPr lang="ru-RU" sz="2000" b="1" dirty="0" smtClean="0">
                <a:solidFill>
                  <a:srgbClr val="0000FF"/>
                </a:solidFill>
              </a:rPr>
              <a:t>бордюров по всей территории ДОУ.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8.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0000FF"/>
                </a:solidFill>
              </a:rPr>
              <a:t>Восстановление водопровода на </a:t>
            </a:r>
            <a:r>
              <a:rPr lang="ru-RU" sz="2000" b="1" dirty="0" smtClean="0">
                <a:solidFill>
                  <a:srgbClr val="0000FF"/>
                </a:solidFill>
              </a:rPr>
              <a:t>улице со стороны запасного выхода и приобретение новых поливочных шлангов.</a:t>
            </a:r>
            <a:endParaRPr lang="ru-RU" sz="2000" b="1" dirty="0">
              <a:solidFill>
                <a:srgbClr val="0000FF"/>
              </a:solidFill>
            </a:endParaRPr>
          </a:p>
          <a:p>
            <a:endParaRPr lang="ru-RU" sz="2000" b="1" dirty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1E03BD"/>
                </a:solidFill>
                <a:latin typeface="+mj-lt"/>
              </a:rPr>
              <a:t/>
            </a:r>
            <a:br>
              <a:rPr lang="ru-RU" sz="2000" b="1" dirty="0" smtClean="0">
                <a:solidFill>
                  <a:srgbClr val="1E03BD"/>
                </a:solidFill>
                <a:latin typeface="+mj-lt"/>
              </a:rPr>
            </a:br>
            <a:r>
              <a:rPr lang="ru-RU" b="1" dirty="0" smtClean="0">
                <a:latin typeface="+mj-lt"/>
              </a:rPr>
              <a:t> </a:t>
            </a:r>
            <a:endParaRPr lang="ru-RU" sz="2000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5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Наталья\Desktop\Янина\Фон для презентации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78497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I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этап «Разноцветный беспорядок»  (2017год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) - продолжение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9. Вспашка и перепланировка огорода, высадка овощных растений.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10. Установка  на огороде теплицы для организации опытно-экспериментальной деятельности детей дошкольного возраста.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11. Организация  новых тематических площадок «Летний театр у Крокодила Гены», Детский пляж «</a:t>
            </a:r>
            <a:r>
              <a:rPr lang="ru-RU" sz="2000" b="1" dirty="0" err="1" smtClean="0">
                <a:solidFill>
                  <a:srgbClr val="0000FF"/>
                </a:solidFill>
                <a:latin typeface="+mj-lt"/>
              </a:rPr>
              <a:t>Здоровейка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»,  Уголок туриста «Незнайка Путешественник».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12.</a:t>
            </a:r>
            <a:r>
              <a:rPr lang="ru-RU" sz="20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Разбивка новых клумб и цветников на общей территории ДОУ – </a:t>
            </a:r>
          </a:p>
          <a:p>
            <a:r>
              <a:rPr lang="ru-RU" sz="2000" b="1" dirty="0">
                <a:solidFill>
                  <a:srgbClr val="0000FF"/>
                </a:solidFill>
                <a:latin typeface="+mj-lt"/>
              </a:rPr>
              <a:t>-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оформление новых клумб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на входе в дошкольное 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учреждение «</a:t>
            </a:r>
            <a:r>
              <a:rPr lang="ru-RU" sz="2000" b="1" dirty="0" err="1" smtClean="0">
                <a:solidFill>
                  <a:srgbClr val="0000FF"/>
                </a:solidFill>
                <a:latin typeface="+mj-lt"/>
              </a:rPr>
              <a:t>Петуньино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 царство»;</a:t>
            </a:r>
            <a:endParaRPr lang="ru-RU" sz="2000" b="1" dirty="0">
              <a:solidFill>
                <a:srgbClr val="0000FF"/>
              </a:solidFill>
              <a:latin typeface="+mj-lt"/>
            </a:endParaRPr>
          </a:p>
          <a:p>
            <a:r>
              <a:rPr lang="ru-RU" sz="2000" b="1" dirty="0">
                <a:solidFill>
                  <a:srgbClr val="0000FF"/>
                </a:solidFill>
                <a:latin typeface="+mj-lt"/>
              </a:rPr>
              <a:t>-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оформление тематической клумбы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«Мельница времени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»;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-разбивка клумбы у аллеи выпускников.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13. Оборудование познавательно-исследовательской  площадки «Поляна времени» - различные виды природных часов.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14. Выравнивание </a:t>
            </a:r>
            <a:r>
              <a:rPr lang="ru-RU" sz="2000" b="1" dirty="0">
                <a:solidFill>
                  <a:srgbClr val="0000FF"/>
                </a:solidFill>
              </a:rPr>
              <a:t>асфальтового покрытия на центральном входе в ДОУ (место, где образуется лужа</a:t>
            </a:r>
            <a:r>
              <a:rPr lang="ru-RU" sz="2000" b="1" dirty="0" smtClean="0">
                <a:solidFill>
                  <a:srgbClr val="0000FF"/>
                </a:solidFill>
              </a:rPr>
              <a:t>).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15. Окрашивание стационарного оборудования 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>г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рупповых участков.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16. Обновление разметки учебно-тренировочного перекрёстка и разметки для подвижных игр на асфальте (классов, змеек для ходьбы и прыжков).</a:t>
            </a:r>
            <a:r>
              <a:rPr lang="ru-RU" sz="2000" b="1" dirty="0">
                <a:solidFill>
                  <a:srgbClr val="0000FF"/>
                </a:solidFill>
                <a:latin typeface="+mj-lt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FF"/>
                </a:solidFill>
                <a:latin typeface="+mj-lt"/>
              </a:rPr>
              <a:t>17. Благоустройство прогулочного участка группы №5.</a:t>
            </a:r>
            <a:endParaRPr lang="ru-RU" sz="2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07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978</Words>
  <Application>Microsoft Office PowerPoint</Application>
  <PresentationFormat>Экран (4:3)</PresentationFormat>
  <Paragraphs>177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Пользователь Windows</cp:lastModifiedBy>
  <cp:revision>94</cp:revision>
  <dcterms:created xsi:type="dcterms:W3CDTF">2017-05-23T11:12:05Z</dcterms:created>
  <dcterms:modified xsi:type="dcterms:W3CDTF">2018-08-01T06:30:05Z</dcterms:modified>
</cp:coreProperties>
</file>