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43" r:id="rId1"/>
  </p:sldMasterIdLst>
  <p:notesMasterIdLst>
    <p:notesMasterId r:id="rId36"/>
  </p:notesMasterIdLst>
  <p:handoutMasterIdLst>
    <p:handoutMasterId r:id="rId37"/>
  </p:handout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8" r:id="rId15"/>
    <p:sldId id="273" r:id="rId16"/>
    <p:sldId id="275" r:id="rId17"/>
    <p:sldId id="279" r:id="rId18"/>
    <p:sldId id="280" r:id="rId19"/>
    <p:sldId id="272" r:id="rId20"/>
    <p:sldId id="302" r:id="rId21"/>
    <p:sldId id="282" r:id="rId22"/>
    <p:sldId id="281" r:id="rId23"/>
    <p:sldId id="301" r:id="rId24"/>
    <p:sldId id="286" r:id="rId25"/>
    <p:sldId id="289" r:id="rId26"/>
    <p:sldId id="295" r:id="rId27"/>
    <p:sldId id="290" r:id="rId28"/>
    <p:sldId id="296" r:id="rId29"/>
    <p:sldId id="297" r:id="rId30"/>
    <p:sldId id="298" r:id="rId31"/>
    <p:sldId id="291" r:id="rId32"/>
    <p:sldId id="270" r:id="rId33"/>
    <p:sldId id="271" r:id="rId34"/>
    <p:sldId id="276" r:id="rId35"/>
  </p:sldIdLst>
  <p:sldSz cx="9144000" cy="6858000" type="screen4x3"/>
  <p:notesSz cx="6888163" cy="100203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1" initials="1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57" autoAdjust="0"/>
    <p:restoredTop sz="91935" autoAdjust="0"/>
  </p:normalViewPr>
  <p:slideViewPr>
    <p:cSldViewPr>
      <p:cViewPr varScale="1">
        <p:scale>
          <a:sx n="79" d="100"/>
          <a:sy n="79" d="100"/>
        </p:scale>
        <p:origin x="-11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275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901698" y="0"/>
            <a:ext cx="2984871" cy="50275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FC7F9717-6438-4E44-915B-E6333A1A1418}" type="datetimeFigureOut">
              <a:rPr lang="ru-RU" smtClean="0"/>
              <a:t>17.07.2018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517547"/>
            <a:ext cx="2984871" cy="502754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901698" y="9517547"/>
            <a:ext cx="2984871" cy="502754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24E6B992-B7BA-4FC4-81ED-D39142BC0A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05568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275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275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7358BEB2-2E24-409A-806C-F8F4394F444B}" type="datetimeFigureOut">
              <a:rPr lang="ru-RU" smtClean="0"/>
              <a:t>17.07.2018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90625" y="1252538"/>
            <a:ext cx="4506913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16" tIns="48308" rIns="96616" bIns="48308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8817" y="4822269"/>
            <a:ext cx="5510530" cy="3945493"/>
          </a:xfrm>
          <a:prstGeom prst="rect">
            <a:avLst/>
          </a:prstGeom>
        </p:spPr>
        <p:txBody>
          <a:bodyPr vert="horz" lIns="96616" tIns="48308" rIns="96616" bIns="48308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517547"/>
            <a:ext cx="2984871" cy="502754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901698" y="9517547"/>
            <a:ext cx="2984871" cy="502754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EFCD60A9-0A63-473C-BA40-DBAE9AC511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22770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CD60A9-0A63-473C-BA40-DBAE9AC5110C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51154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9D09D-CDEF-4A81-A382-C929491F9EA4}" type="datetime1">
              <a:rPr lang="en-US" smtClean="0"/>
              <a:t>7/17/2018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6597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  <p:sndAc>
          <p:stSnd>
            <p:snd r:embed="rId1" name="chimes.wav"/>
          </p:stSnd>
        </p:sndAc>
      </p:transition>
    </mc:Choice>
    <mc:Fallback xmlns="">
      <p:transition spd="slow">
        <p:split orient="vert"/>
        <p:sndAc>
          <p:stSnd>
            <p:snd r:embed="rId3" name="chimes.wav"/>
          </p:stSnd>
        </p:sndAc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F6845-BF1B-409D-8717-1F316D656486}" type="datetime1">
              <a:rPr lang="en-US" smtClean="0"/>
              <a:t>7/17/2018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960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  <p:sndAc>
          <p:stSnd>
            <p:snd r:embed="rId1" name="chimes.wav"/>
          </p:stSnd>
        </p:sndAc>
      </p:transition>
    </mc:Choice>
    <mc:Fallback xmlns="">
      <p:transition spd="slow">
        <p:split orient="vert"/>
        <p:sndAc>
          <p:stSnd>
            <p:snd r:embed="rId3" name="chimes.wav"/>
          </p:stSnd>
        </p:sndAc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999EB-997E-46E3-9732-081AEDC622D3}" type="datetime1">
              <a:rPr lang="en-US" smtClean="0"/>
              <a:t>7/17/2018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31326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  <p:sndAc>
          <p:stSnd>
            <p:snd r:embed="rId1" name="chimes.wav"/>
          </p:stSnd>
        </p:sndAc>
      </p:transition>
    </mc:Choice>
    <mc:Fallback xmlns="">
      <p:transition spd="slow">
        <p:split orient="vert"/>
        <p:sndAc>
          <p:stSnd>
            <p:snd r:embed="rId3" name="chimes.wav"/>
          </p:stSnd>
        </p:sndAc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6CC57-285B-4753-A456-3328FE5966BD}" type="datetime1">
              <a:rPr lang="en-US" smtClean="0"/>
              <a:t>7/17/2018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5884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  <p:sndAc>
          <p:stSnd>
            <p:snd r:embed="rId1" name="chimes.wav"/>
          </p:stSnd>
        </p:sndAc>
      </p:transition>
    </mc:Choice>
    <mc:Fallback xmlns="">
      <p:transition spd="slow">
        <p:split orient="vert"/>
        <p:sndAc>
          <p:stSnd>
            <p:snd r:embed="rId3" name="chimes.wav"/>
          </p:stSnd>
        </p:sndAc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FAC69-6E73-44E0-B569-820C31CAED4E}" type="datetime1">
              <a:rPr lang="en-US" smtClean="0"/>
              <a:t>7/17/2018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46659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  <p:sndAc>
          <p:stSnd>
            <p:snd r:embed="rId1" name="chimes.wav"/>
          </p:stSnd>
        </p:sndAc>
      </p:transition>
    </mc:Choice>
    <mc:Fallback xmlns="">
      <p:transition spd="slow">
        <p:split orient="vert"/>
        <p:sndAc>
          <p:stSnd>
            <p:snd r:embed="rId3" name="chimes.wav"/>
          </p:stSnd>
        </p:sndAc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6F365-C624-423A-949F-7178099249DC}" type="datetime1">
              <a:rPr lang="en-US" smtClean="0"/>
              <a:t>7/17/2018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9605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  <p:sndAc>
          <p:stSnd>
            <p:snd r:embed="rId1" name="chimes.wav"/>
          </p:stSnd>
        </p:sndAc>
      </p:transition>
    </mc:Choice>
    <mc:Fallback xmlns="">
      <p:transition spd="slow">
        <p:split orient="vert"/>
        <p:sndAc>
          <p:stSnd>
            <p:snd r:embed="rId3" name="chimes.wav"/>
          </p:stSnd>
        </p:sndAc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E383C-1797-4186-A025-4898D2CADB0A}" type="datetime1">
              <a:rPr lang="en-US" smtClean="0"/>
              <a:t>7/17/2018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0226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  <p:sndAc>
          <p:stSnd>
            <p:snd r:embed="rId1" name="chimes.wav"/>
          </p:stSnd>
        </p:sndAc>
      </p:transition>
    </mc:Choice>
    <mc:Fallback xmlns="">
      <p:transition spd="slow">
        <p:split orient="vert"/>
        <p:sndAc>
          <p:stSnd>
            <p:snd r:embed="rId3" name="chimes.wav"/>
          </p:stSnd>
        </p:sndAc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81E3B-2116-4CBC-AD1F-0CCAEF2F2980}" type="datetime1">
              <a:rPr lang="en-US" smtClean="0"/>
              <a:t>7/17/2018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4837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  <p:sndAc>
          <p:stSnd>
            <p:snd r:embed="rId1" name="chimes.wav"/>
          </p:stSnd>
        </p:sndAc>
      </p:transition>
    </mc:Choice>
    <mc:Fallback xmlns="">
      <p:transition spd="slow">
        <p:split orient="vert"/>
        <p:sndAc>
          <p:stSnd>
            <p:snd r:embed="rId3" name="chimes.wav"/>
          </p:stSnd>
        </p:sndAc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29515-3C90-4E7D-B939-5D0C77F0E52E}" type="datetime1">
              <a:rPr lang="en-US" smtClean="0"/>
              <a:t>7/17/2018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404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  <p:sndAc>
          <p:stSnd>
            <p:snd r:embed="rId1" name="chimes.wav"/>
          </p:stSnd>
        </p:sndAc>
      </p:transition>
    </mc:Choice>
    <mc:Fallback xmlns="">
      <p:transition spd="slow">
        <p:split orient="vert"/>
        <p:sndAc>
          <p:stSnd>
            <p:snd r:embed="rId3" name="chimes.wav"/>
          </p:stSnd>
        </p:sndAc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D15F8-EAF8-4DDF-B59C-B60584EE85FB}" type="datetime1">
              <a:rPr lang="en-US" smtClean="0"/>
              <a:t>7/17/2018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0134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  <p:sndAc>
          <p:stSnd>
            <p:snd r:embed="rId1" name="chimes.wav"/>
          </p:stSnd>
        </p:sndAc>
      </p:transition>
    </mc:Choice>
    <mc:Fallback xmlns="">
      <p:transition spd="slow">
        <p:split orient="vert"/>
        <p:sndAc>
          <p:stSnd>
            <p:snd r:embed="rId3" name="chimes.wav"/>
          </p:stSnd>
        </p:sndAc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A693F-5C87-4504-A357-EBD0DB5C6726}" type="datetime1">
              <a:rPr lang="en-US" smtClean="0"/>
              <a:t>7/17/2018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2453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  <p:sndAc>
          <p:stSnd>
            <p:snd r:embed="rId1" name="chimes.wav"/>
          </p:stSnd>
        </p:sndAc>
      </p:transition>
    </mc:Choice>
    <mc:Fallback xmlns="">
      <p:transition spd="slow">
        <p:split orient="vert"/>
        <p:sndAc>
          <p:stSnd>
            <p:snd r:embed="rId3" name="chimes.wav"/>
          </p:stSnd>
        </p:sndAc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0B351-BE6F-452C-8E00-88E6276A80F9}" type="datetime1">
              <a:rPr lang="en-US" smtClean="0"/>
              <a:t>7/17/2018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2815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  <p:sndAc>
          <p:stSnd>
            <p:snd r:embed="rId1" name="chimes.wav"/>
          </p:stSnd>
        </p:sndAc>
      </p:transition>
    </mc:Choice>
    <mc:Fallback xmlns="">
      <p:transition spd="slow">
        <p:split orient="vert"/>
        <p:sndAc>
          <p:stSnd>
            <p:snd r:embed="rId3" name="chimes.wav"/>
          </p:stSnd>
        </p:sndAc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BE6AB-53D6-44CB-A3AB-64A83643C829}" type="datetime1">
              <a:rPr lang="en-US" smtClean="0"/>
              <a:t>7/17/2018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408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  <p:sndAc>
          <p:stSnd>
            <p:snd r:embed="rId1" name="chimes.wav"/>
          </p:stSnd>
        </p:sndAc>
      </p:transition>
    </mc:Choice>
    <mc:Fallback xmlns="">
      <p:transition spd="slow">
        <p:split orient="vert"/>
        <p:sndAc>
          <p:stSnd>
            <p:snd r:embed="rId3" name="chimes.wav"/>
          </p:stSnd>
        </p:sndAc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1C565-1DC9-4483-BC7D-EC0735B75EEF}" type="datetime1">
              <a:rPr lang="en-US" smtClean="0"/>
              <a:t>7/17/2018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2702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  <p:sndAc>
          <p:stSnd>
            <p:snd r:embed="rId1" name="chimes.wav"/>
          </p:stSnd>
        </p:sndAc>
      </p:transition>
    </mc:Choice>
    <mc:Fallback xmlns="">
      <p:transition spd="slow">
        <p:split orient="vert"/>
        <p:sndAc>
          <p:stSnd>
            <p:snd r:embed="rId3" name="chimes.wav"/>
          </p:stSnd>
        </p:sndAc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24FA4-3C82-4B42-B6AD-AD9AB5D70AB3}" type="datetime1">
              <a:rPr lang="en-US" smtClean="0"/>
              <a:t>7/17/2018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0783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  <p:sndAc>
          <p:stSnd>
            <p:snd r:embed="rId1" name="chimes.wav"/>
          </p:stSnd>
        </p:sndAc>
      </p:transition>
    </mc:Choice>
    <mc:Fallback xmlns="">
      <p:transition spd="slow">
        <p:split orient="vert"/>
        <p:sndAc>
          <p:stSnd>
            <p:snd r:embed="rId3" name="chimes.wav"/>
          </p:stSnd>
        </p:sndAc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B4938-20DE-4226-A89C-D9C374EF9454}" type="datetime1">
              <a:rPr lang="en-US" smtClean="0"/>
              <a:t>7/17/2018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473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  <p:sndAc>
          <p:stSnd>
            <p:snd r:embed="rId1" name="chimes.wav"/>
          </p:stSnd>
        </p:sndAc>
      </p:transition>
    </mc:Choice>
    <mc:Fallback xmlns="">
      <p:transition spd="slow">
        <p:split orient="vert"/>
        <p:sndAc>
          <p:stSnd>
            <p:snd r:embed="rId3" name="chimes.wav"/>
          </p:stSnd>
        </p:sndAc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audio" Target="../media/audio1.wav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0"/>
                <a:lumOff val="100000"/>
              </a:schemeClr>
            </a:gs>
            <a:gs pos="35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BF8C0A-C759-4404-BCF4-82C39EB961B6}" type="datetime1">
              <a:rPr lang="en-US" smtClean="0"/>
              <a:t>7/17/2018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25279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44" r:id="rId1"/>
    <p:sldLayoutId id="2147484145" r:id="rId2"/>
    <p:sldLayoutId id="2147484146" r:id="rId3"/>
    <p:sldLayoutId id="2147484147" r:id="rId4"/>
    <p:sldLayoutId id="2147484148" r:id="rId5"/>
    <p:sldLayoutId id="2147484149" r:id="rId6"/>
    <p:sldLayoutId id="2147484150" r:id="rId7"/>
    <p:sldLayoutId id="2147484151" r:id="rId8"/>
    <p:sldLayoutId id="2147484152" r:id="rId9"/>
    <p:sldLayoutId id="2147484153" r:id="rId10"/>
    <p:sldLayoutId id="2147484154" r:id="rId11"/>
    <p:sldLayoutId id="2147484155" r:id="rId12"/>
    <p:sldLayoutId id="2147484156" r:id="rId13"/>
    <p:sldLayoutId id="2147484157" r:id="rId14"/>
    <p:sldLayoutId id="2147484158" r:id="rId15"/>
    <p:sldLayoutId id="2147484159" r:id="rId16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  <p:sndAc>
          <p:stSnd>
            <p:snd r:embed="rId18" name="chimes.wav"/>
          </p:stSnd>
        </p:sndAc>
      </p:transition>
    </mc:Choice>
    <mc:Fallback xmlns="">
      <p:transition spd="slow">
        <p:split orient="vert"/>
        <p:sndAc>
          <p:stSnd>
            <p:snd r:embed="rId19" name="chimes.wav"/>
          </p:stSnd>
        </p:sndAc>
      </p:transition>
    </mc:Fallback>
  </mc:AlternateConten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.wav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.wav"/><Relationship Id="rId4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.wav"/><Relationship Id="rId4" Type="http://schemas.openxmlformats.org/officeDocument/2006/relationships/image" Target="../media/image11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image" Target="../media/image8.jpeg"/><Relationship Id="rId7" Type="http://schemas.openxmlformats.org/officeDocument/2006/relationships/image" Target="../media/image1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g"/><Relationship Id="rId4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.wav"/><Relationship Id="rId4" Type="http://schemas.openxmlformats.org/officeDocument/2006/relationships/image" Target="../media/image3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.wav"/><Relationship Id="rId4" Type="http://schemas.openxmlformats.org/officeDocument/2006/relationships/image" Target="../media/image3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.wav"/><Relationship Id="rId4" Type="http://schemas.openxmlformats.org/officeDocument/2006/relationships/image" Target="../media/image34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.wav"/><Relationship Id="rId4" Type="http://schemas.openxmlformats.org/officeDocument/2006/relationships/image" Target="../media/image39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7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7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jpeg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Relationship Id="rId6" Type="http://schemas.openxmlformats.org/officeDocument/2006/relationships/audio" Target="../media/audio1.wav"/><Relationship Id="rId5" Type="http://schemas.openxmlformats.org/officeDocument/2006/relationships/image" Target="../media/image59.jpeg"/><Relationship Id="rId4" Type="http://schemas.openxmlformats.org/officeDocument/2006/relationships/image" Target="../media/image58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5" Type="http://schemas.openxmlformats.org/officeDocument/2006/relationships/image" Target="../media/image62.jpeg"/><Relationship Id="rId4" Type="http://schemas.openxmlformats.org/officeDocument/2006/relationships/image" Target="../media/image61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5" Type="http://schemas.openxmlformats.org/officeDocument/2006/relationships/image" Target="../media/image65.jpeg"/><Relationship Id="rId4" Type="http://schemas.openxmlformats.org/officeDocument/2006/relationships/image" Target="../media/image64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.wav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054826_html_133abfbb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86078" y="0"/>
            <a:ext cx="9730078" cy="6874618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0" y="990600"/>
            <a:ext cx="9144000" cy="440120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Педагогический проект</a:t>
            </a:r>
            <a:b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по благоустройству прогулочного участка группы № 3 на территории детского сада №445 </a:t>
            </a:r>
            <a:r>
              <a:rPr lang="ru-RU" sz="4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г.челябинска</a:t>
            </a:r>
            <a:endParaRPr lang="ru-RU" sz="40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«мир камней»</a:t>
            </a:r>
            <a:endParaRPr lang="ru-RU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  <p:sndAc>
          <p:stSnd>
            <p:snd r:embed="rId3" name="chimes.wav"/>
          </p:stSnd>
        </p:sndAc>
      </p:transition>
    </mc:Choice>
    <mc:Fallback xmlns="">
      <p:transition spd="slow">
        <p:split orient="vert"/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054826_html_133abfbb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62557" y="-27432"/>
            <a:ext cx="9706557" cy="6858000"/>
          </a:xfrm>
          <a:prstGeom prst="rect">
            <a:avLst/>
          </a:prstGeom>
        </p:spPr>
      </p:pic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304800" y="228600"/>
            <a:ext cx="893952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Этапы реализации проекта: 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10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  <p:sndAc>
          <p:stSnd>
            <p:snd r:embed="rId2" name="chimes.wav"/>
          </p:stSnd>
        </p:sndAc>
      </p:transition>
    </mc:Choice>
    <mc:Fallback xmlns="">
      <p:transition spd="slow">
        <p:split orient="vert"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5539667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6865" name="Rectangle 1"/>
          <p:cNvSpPr>
            <a:spLocks noChangeArrowheads="1"/>
          </p:cNvSpPr>
          <p:nvPr/>
        </p:nvSpPr>
        <p:spPr bwMode="auto">
          <a:xfrm>
            <a:off x="0" y="0"/>
            <a:ext cx="9144000" cy="5755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I этап: подготовительный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(апрель-май 2016г.)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ru-RU" sz="240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Verdana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Цель: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разработка плана проекта, подготовка необходимых материалов, используемых в дальнейшем для преобразования территории участка.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Мероприятия: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проведение родительского собрания, обсуждение проекта;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детальное обследование территории и выделение наиболее интересных объектов;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закупка семян растений, которые будут использованы для озеленения территории;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выращивание рассады декоративных растений;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lang="ru-RU" sz="2400" dirty="0" smtClean="0">
                <a:solidFill>
                  <a:srgbClr val="7030A0"/>
                </a:solidFill>
                <a:latin typeface="Verdana" pitchFamily="34" charset="0"/>
                <a:cs typeface="Times New Roman" pitchFamily="18" charset="0"/>
              </a:rPr>
              <a:t>создание макета прогулочного участка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11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  <p:sndAc>
          <p:stSnd>
            <p:snd r:embed="rId2" name="chimes.wav"/>
          </p:stSnd>
        </p:sndAc>
      </p:transition>
    </mc:Choice>
    <mc:Fallback xmlns="">
      <p:transition spd="slow">
        <p:split orient="vert"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1"/>
          <p:cNvSpPr>
            <a:spLocks noChangeArrowheads="1"/>
          </p:cNvSpPr>
          <p:nvPr/>
        </p:nvSpPr>
        <p:spPr bwMode="auto">
          <a:xfrm>
            <a:off x="0" y="0"/>
            <a:ext cx="9144000" cy="7048083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II этап: практический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(июнь, август 2016г.)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Цель: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организация территории участка по центрам;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участие в конкурсе на лучшее оформление прогулочного участка в ДОУ.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Мероприятия: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Центр экологии: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высадка семян и рассады в подготовленные клумбы;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изготовление клумбы «Каменный цветок»;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уход за растениями.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Центр безопасности: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покраска автобуса, паровоза;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ru-RU" sz="1600" b="1" dirty="0" smtClean="0">
                <a:solidFill>
                  <a:srgbClr val="002060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обновление кораблика.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изготовление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атрибутов к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сюжетно-ролевым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играм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Автобус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»,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 «Юные</a:t>
            </a:r>
            <a:r>
              <a:rPr kumimoji="0" lang="ru-RU" sz="1600" b="1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 мореплаватели»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Центр социально-коммуникативных игр: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покраска домика;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изготовление фигур животных (кот, медведь, заяц);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покраска палисадника и посадка цветов.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Центр физического развитие: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изготовление и установка спортивного сооружения «Конь-дуга»;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lang="ru-RU" sz="1600" b="1" dirty="0" smtClean="0">
                <a:solidFill>
                  <a:srgbClr val="002060"/>
                </a:solidFill>
                <a:latin typeface="Verdana" pitchFamily="34" charset="0"/>
                <a:cs typeface="Times New Roman" pitchFamily="18" charset="0"/>
              </a:rPr>
              <a:t>Изготовление выносной массажной дорожки;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изготовление мишени для метания мячей.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Центр познания: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установка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доски для рисования;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изготовление и установка сенсорного уголка.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Verdana" pitchFamily="34" charset="0"/>
                <a:cs typeface="Times New Roman" pitchFamily="18" charset="0"/>
              </a:rPr>
              <a:t>Центр</a:t>
            </a:r>
            <a:r>
              <a:rPr kumimoji="0" lang="ru-RU" sz="1600" b="1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Verdana" pitchFamily="34" charset="0"/>
                <a:cs typeface="Times New Roman" pitchFamily="18" charset="0"/>
              </a:rPr>
              <a:t> творчества: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>
                <a:tab pos="457200" algn="l"/>
              </a:tabLst>
            </a:pPr>
            <a:r>
              <a:rPr lang="ru-RU" sz="1600" b="1" dirty="0" smtClean="0">
                <a:solidFill>
                  <a:srgbClr val="002060"/>
                </a:solidFill>
                <a:latin typeface="Verdana" pitchFamily="34" charset="0"/>
                <a:cs typeface="Times New Roman" pitchFamily="18" charset="0"/>
              </a:rPr>
              <a:t>мольберт</a:t>
            </a:r>
            <a:r>
              <a:rPr kumimoji="0" lang="ru-RU" sz="1600" b="1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Verdana" pitchFamily="34" charset="0"/>
                <a:cs typeface="Times New Roman" pitchFamily="18" charset="0"/>
              </a:rPr>
              <a:t> для рисования.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12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  <p:sndAc>
          <p:stSnd>
            <p:snd r:embed="rId2" name="chimes.wav"/>
          </p:stSnd>
        </p:sndAc>
      </p:transition>
    </mc:Choice>
    <mc:Fallback xmlns="">
      <p:transition spd="slow">
        <p:split orient="vert"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5539667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8913" name="Rectangle 1"/>
          <p:cNvSpPr>
            <a:spLocks noChangeArrowheads="1"/>
          </p:cNvSpPr>
          <p:nvPr/>
        </p:nvSpPr>
        <p:spPr bwMode="auto">
          <a:xfrm>
            <a:off x="457200" y="685800"/>
            <a:ext cx="640271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III этап: заключительный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Презентация проекта (август 2016 г.).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2133600"/>
            <a:ext cx="5715000" cy="4267200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13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  <p:sndAc>
          <p:stSnd>
            <p:snd r:embed="rId2" name="chimes.wav"/>
          </p:stSnd>
        </p:sndAc>
      </p:transition>
    </mc:Choice>
    <mc:Fallback xmlns="">
      <p:transition spd="slow">
        <p:split orient="vert"/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8036" y="2895600"/>
            <a:ext cx="5365606" cy="3800475"/>
          </a:xfrm>
          <a:prstGeom prst="rect">
            <a:avLst/>
          </a:prstGeom>
        </p:spPr>
      </p:pic>
      <p:sp>
        <p:nvSpPr>
          <p:cNvPr id="5" name="Прямоугольник с двумя усеченными противолежащими углами 4"/>
          <p:cNvSpPr/>
          <p:nvPr/>
        </p:nvSpPr>
        <p:spPr>
          <a:xfrm>
            <a:off x="5760720" y="3581400"/>
            <a:ext cx="3352800" cy="2971800"/>
          </a:xfrm>
          <a:prstGeom prst="snip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ОБСУДИМ И ПОСМОТРИМ</a:t>
            </a:r>
            <a:endParaRPr lang="ru-RU" sz="32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84700" y="152400"/>
            <a:ext cx="4381500" cy="3286125"/>
          </a:xfrm>
          <a:prstGeom prst="rect">
            <a:avLst/>
          </a:prstGeom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540035" y="446888"/>
            <a:ext cx="3487867" cy="1077112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6000" b="1" i="1" spc="6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ЭТАП</a:t>
            </a:r>
            <a:endParaRPr lang="ru-RU" sz="6000" b="1" i="1" spc="6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Текст 2"/>
          <p:cNvSpPr txBox="1">
            <a:spLocks/>
          </p:cNvSpPr>
          <p:nvPr/>
        </p:nvSpPr>
        <p:spPr>
          <a:xfrm>
            <a:off x="-293624" y="1524000"/>
            <a:ext cx="4893564" cy="615938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ru-RU" sz="2600" b="1" i="1" dirty="0" smtClean="0">
                <a:solidFill>
                  <a:srgbClr val="00B050"/>
                </a:solidFill>
              </a:rPr>
              <a:t>ПОДГОТОВИТЕЛЬНЫЙ</a:t>
            </a:r>
            <a:endParaRPr lang="ru-RU" sz="2600" b="1" i="1" dirty="0">
              <a:solidFill>
                <a:srgbClr val="00B05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483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  <p:sndAc>
          <p:stSnd>
            <p:snd r:embed="rId2" name="chimes.wav"/>
          </p:stSnd>
        </p:sndAc>
      </p:transition>
    </mc:Choice>
    <mc:Fallback xmlns="">
      <p:transition spd="slow">
        <p:split orient="vert"/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5539667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37" y="6096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28600" y="0"/>
            <a:ext cx="8305800" cy="206210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cap="none" spc="0" dirty="0" smtClean="0">
                <a:ln w="11430"/>
                <a:solidFill>
                  <a:srgbClr val="002060"/>
                </a:solidFill>
              </a:rPr>
              <a:t>Работа по озеленению территории прогулочного участка начнётся с разбивки клумб, на которых появятся разнообразные </a:t>
            </a:r>
            <a:r>
              <a:rPr lang="ru-RU" sz="3200" b="1" dirty="0" smtClean="0">
                <a:ln w="11430"/>
                <a:solidFill>
                  <a:srgbClr val="002060"/>
                </a:solidFill>
              </a:rPr>
              <a:t>цветы</a:t>
            </a:r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</a:rPr>
              <a:t>:</a:t>
            </a:r>
            <a:endParaRPr lang="ru-RU" sz="3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4" name="Рисунок 3" descr="3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3181" y="2170656"/>
            <a:ext cx="4280156" cy="2349246"/>
          </a:xfrm>
          <a:prstGeom prst="rect">
            <a:avLst/>
          </a:prstGeom>
        </p:spPr>
      </p:pic>
      <p:pic>
        <p:nvPicPr>
          <p:cNvPr id="5" name="Рисунок 4" descr="448793_original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93337" y="2170657"/>
            <a:ext cx="4322064" cy="236143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18005" y="2361454"/>
            <a:ext cx="17206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>
                <a:solidFill>
                  <a:schemeClr val="bg1"/>
                </a:solidFill>
              </a:rPr>
              <a:t>Агератум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772402" y="2361454"/>
            <a:ext cx="1142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Астра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8" name="Рисунок 7" descr="margo-21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3181" y="4519902"/>
            <a:ext cx="4280156" cy="220585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13182" y="4646743"/>
            <a:ext cx="14221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М</a:t>
            </a:r>
            <a:r>
              <a:rPr lang="ru-RU" dirty="0" smtClean="0">
                <a:solidFill>
                  <a:schemeClr val="bg1"/>
                </a:solidFill>
              </a:rPr>
              <a:t>аргаритка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1" name="Рисунок 10" descr="fitoncidnye-rasteniya.jp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93337" y="4532095"/>
            <a:ext cx="4322065" cy="219366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587308" y="4631354"/>
            <a:ext cx="1188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Б</a:t>
            </a:r>
            <a:r>
              <a:rPr lang="ru-RU" dirty="0" smtClean="0">
                <a:solidFill>
                  <a:schemeClr val="bg1"/>
                </a:solidFill>
              </a:rPr>
              <a:t>архатцы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15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  <p:sndAc>
          <p:stSnd>
            <p:snd r:embed="rId2" name="chimes.wav"/>
          </p:stSnd>
        </p:sndAc>
      </p:transition>
    </mc:Choice>
    <mc:Fallback xmlns="">
      <p:transition spd="slow">
        <p:split orient="vert"/>
        <p:sndAc>
          <p:stSnd>
            <p:snd r:embed="rId8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resize-img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56996" y="176927"/>
            <a:ext cx="4364180" cy="343169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612113" y="361890"/>
            <a:ext cx="11416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</a:rPr>
              <a:t>Петунья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821941" y="3657600"/>
            <a:ext cx="1056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 smtClean="0">
                <a:solidFill>
                  <a:schemeClr val="bg1"/>
                </a:solidFill>
              </a:rPr>
              <a:t>Сальвия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9" name="Рисунок 8" descr="georginy_buket_krupnyy_plan_yarkie_raznye_33265_1920x1080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0150" y="3336013"/>
            <a:ext cx="4346846" cy="324862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162800" y="762000"/>
            <a:ext cx="330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381000" y="3717822"/>
            <a:ext cx="13147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</a:rPr>
              <a:t>Георгины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28473" y="3608619"/>
            <a:ext cx="2392703" cy="300649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64115" y="3608618"/>
            <a:ext cx="2572923" cy="3006495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0150" y="176927"/>
            <a:ext cx="4346846" cy="318956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609600" y="361890"/>
            <a:ext cx="22894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Бальзамин высокий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430974" y="3748600"/>
            <a:ext cx="13227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Бальзамин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  <p:sndAc>
          <p:stSnd>
            <p:snd r:embed="rId2" name="chimes.wav"/>
          </p:stSnd>
        </p:sndAc>
      </p:transition>
    </mc:Choice>
    <mc:Fallback xmlns="">
      <p:transition spd="slow">
        <p:split orient="vert"/>
        <p:sndAc>
          <p:stSnd>
            <p:snd r:embed="rId8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33801" y="72838"/>
            <a:ext cx="5076264" cy="355002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1999" y="3622862"/>
            <a:ext cx="4238066" cy="30861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5834" y="3622862"/>
            <a:ext cx="4276165" cy="3117476"/>
          </a:xfrm>
          <a:prstGeom prst="rect">
            <a:avLst/>
          </a:prstGeom>
        </p:spPr>
      </p:pic>
      <p:sp>
        <p:nvSpPr>
          <p:cNvPr id="7" name="Прямоугольник с одним вырезанным углом 6"/>
          <p:cNvSpPr/>
          <p:nvPr/>
        </p:nvSpPr>
        <p:spPr>
          <a:xfrm>
            <a:off x="295835" y="236444"/>
            <a:ext cx="3231060" cy="3222812"/>
          </a:xfrm>
          <a:prstGeom prst="snip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ВЫРАЩИВАЕМ РАССАДУ</a:t>
            </a:r>
            <a:endParaRPr lang="ru-RU" sz="32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0571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  <p:sndAc>
          <p:stSnd>
            <p:snd r:embed="rId2" name="chimes.wav"/>
          </p:stSnd>
        </p:sndAc>
      </p:transition>
    </mc:Choice>
    <mc:Fallback xmlns="">
      <p:transition spd="slow">
        <p:split orient="vert"/>
        <p:sndAc>
          <p:stSnd>
            <p:snd r:embed="rId6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0000" y="152400"/>
            <a:ext cx="5105400" cy="3429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" y="3323022"/>
            <a:ext cx="4436950" cy="332771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65551" y="3581400"/>
            <a:ext cx="4249850" cy="3069336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28600" y="295701"/>
            <a:ext cx="3809999" cy="27551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4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Как хорошо, если каждый из нас.</a:t>
            </a:r>
          </a:p>
          <a:p>
            <a:pPr>
              <a:spcAft>
                <a:spcPts val="0"/>
              </a:spcAft>
            </a:pPr>
            <a:r>
              <a:rPr lang="ru-RU" sz="24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Куст посадит  хотя  бы </a:t>
            </a:r>
            <a:r>
              <a:rPr lang="ru-RU" sz="24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хоть раз</a:t>
            </a:r>
            <a:r>
              <a:rPr lang="ru-RU" sz="24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Цветам поможет </a:t>
            </a:r>
            <a:r>
              <a:rPr lang="ru-RU" sz="24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4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расти</a:t>
            </a:r>
            <a:r>
              <a:rPr lang="ru-RU" sz="24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            И </a:t>
            </a:r>
            <a:r>
              <a:rPr lang="ru-RU" sz="24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земля наша будет цвести!</a:t>
            </a:r>
            <a:endParaRPr lang="ru-RU" sz="2400" dirty="0">
              <a:solidFill>
                <a:srgbClr val="002060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9464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  <p:sndAc>
          <p:stSnd>
            <p:snd r:embed="rId2" name="chimes.wav"/>
          </p:stSnd>
        </p:sndAc>
      </p:transition>
    </mc:Choice>
    <mc:Fallback xmlns="">
      <p:transition spd="slow">
        <p:split orient="vert"/>
        <p:sndAc>
          <p:stSnd>
            <p:snd r:embed="rId6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лан уч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74480" cy="6934200"/>
          </a:xfrm>
          <a:prstGeom prst="rect">
            <a:avLst/>
          </a:prstGeo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19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  <p:sndAc>
          <p:stSnd>
            <p:snd r:embed="rId2" name="chimes.wav"/>
          </p:stSnd>
        </p:sndAc>
      </p:transition>
    </mc:Choice>
    <mc:Fallback xmlns="">
      <p:transition spd="slow">
        <p:split orient="vert"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5539667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27214"/>
            <a:ext cx="9144000" cy="70866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52400" y="152400"/>
            <a:ext cx="7620000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Выполнили воспитатели:</a:t>
            </a:r>
          </a:p>
          <a:p>
            <a:pPr algn="ctr"/>
            <a:endParaRPr lang="ru-RU" sz="40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ru-RU" sz="4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Мугалимова</a:t>
            </a:r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н.в.</a:t>
            </a:r>
          </a:p>
          <a:p>
            <a:pPr algn="ctr"/>
            <a:endParaRPr lang="ru-RU" sz="40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ru-RU" sz="40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Галимова</a:t>
            </a:r>
            <a:r>
              <a:rPr lang="ru-RU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40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ю.р</a:t>
            </a:r>
            <a:r>
              <a:rPr lang="ru-RU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.</a:t>
            </a:r>
            <a:endParaRPr lang="ru-RU" sz="4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  <p:sndAc>
          <p:stSnd>
            <p:snd r:embed="rId2" name="chimes.wav"/>
          </p:stSnd>
        </p:sndAc>
      </p:transition>
    </mc:Choice>
    <mc:Fallback xmlns="">
      <p:transition spd="slow">
        <p:split orient="vert"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000" y="228600"/>
            <a:ext cx="8534400" cy="6400800"/>
          </a:xfrm>
          <a:prstGeom prst="rect">
            <a:avLst/>
          </a:prstGeo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7097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  <p:sndAc>
          <p:stSnd>
            <p:snd r:embed="rId2" name="chimes.wav"/>
          </p:stSnd>
        </p:sndAc>
      </p:transition>
    </mc:Choice>
    <mc:Fallback xmlns="">
      <p:transition spd="slow">
        <p:split orient="vert"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" y="3179131"/>
            <a:ext cx="4724400" cy="35433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91000" y="152400"/>
            <a:ext cx="4724400" cy="3543300"/>
          </a:xfrm>
          <a:prstGeom prst="rect">
            <a:avLst/>
          </a:prstGeom>
        </p:spPr>
      </p:pic>
      <p:sp>
        <p:nvSpPr>
          <p:cNvPr id="5" name="Прямоугольник с двумя усеченными противолежащими углами 4"/>
          <p:cNvSpPr/>
          <p:nvPr/>
        </p:nvSpPr>
        <p:spPr>
          <a:xfrm>
            <a:off x="228600" y="2641920"/>
            <a:ext cx="3810000" cy="533400"/>
          </a:xfrm>
          <a:prstGeom prst="snip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ЭКОЛОГИЯ</a:t>
            </a:r>
            <a:endParaRPr lang="ru-RU" sz="3200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444818" y="640739"/>
            <a:ext cx="3429000" cy="1140781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6000" b="1" i="1" spc="600" dirty="0" smtClean="0">
                <a:solidFill>
                  <a:srgbClr val="00B050"/>
                </a:solidFill>
              </a:rPr>
              <a:t>2 ЭТАП</a:t>
            </a:r>
            <a:endParaRPr lang="ru-RU" sz="6000" b="1" i="1" spc="600" dirty="0">
              <a:solidFill>
                <a:srgbClr val="00B050"/>
              </a:solidFill>
            </a:endParaRPr>
          </a:p>
        </p:txBody>
      </p:sp>
      <p:sp>
        <p:nvSpPr>
          <p:cNvPr id="7" name="Текст 2"/>
          <p:cNvSpPr txBox="1">
            <a:spLocks/>
          </p:cNvSpPr>
          <p:nvPr/>
        </p:nvSpPr>
        <p:spPr>
          <a:xfrm>
            <a:off x="-121920" y="1781520"/>
            <a:ext cx="4191000" cy="860400"/>
          </a:xfrm>
          <a:prstGeom prst="rect">
            <a:avLst/>
          </a:prstGeom>
        </p:spPr>
        <p:txBody>
          <a:bodyPr>
            <a:normAutofit fontScale="925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4000" b="1" i="1" dirty="0" smtClean="0">
                <a:solidFill>
                  <a:srgbClr val="00B050"/>
                </a:solidFill>
              </a:rPr>
              <a:t>ПРАКТИЧЕСКИЙ</a:t>
            </a:r>
            <a:endParaRPr lang="ru-RU" sz="4000" b="1" i="1" dirty="0">
              <a:solidFill>
                <a:srgbClr val="00B05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112069" y="3927387"/>
            <a:ext cx="4031931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rgbClr val="002060"/>
                </a:solidFill>
                <a:latin typeface="Calibri" panose="020F0502020204030204" pitchFamily="34" charset="0"/>
              </a:rPr>
              <a:t>Экология детей,</a:t>
            </a:r>
          </a:p>
          <a:p>
            <a:r>
              <a:rPr lang="ru-RU" sz="2800" dirty="0">
                <a:solidFill>
                  <a:srgbClr val="002060"/>
                </a:solidFill>
                <a:latin typeface="Calibri" panose="020F0502020204030204" pitchFamily="34" charset="0"/>
              </a:rPr>
              <a:t>Очень важно, ты поверь!!!</a:t>
            </a:r>
          </a:p>
          <a:p>
            <a:r>
              <a:rPr lang="ru-RU" sz="2800" dirty="0">
                <a:solidFill>
                  <a:srgbClr val="002060"/>
                </a:solidFill>
                <a:latin typeface="Calibri" panose="020F0502020204030204" pitchFamily="34" charset="0"/>
              </a:rPr>
              <a:t>Мы должны их научить,</a:t>
            </a:r>
          </a:p>
          <a:p>
            <a:r>
              <a:rPr lang="ru-RU" sz="2800" dirty="0">
                <a:solidFill>
                  <a:srgbClr val="002060"/>
                </a:solidFill>
                <a:latin typeface="Calibri" panose="020F0502020204030204" pitchFamily="34" charset="0"/>
              </a:rPr>
              <a:t>Как природу беречь и </a:t>
            </a:r>
            <a:r>
              <a:rPr lang="ru-RU" sz="28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любить!</a:t>
            </a:r>
            <a:endParaRPr lang="ru-RU" sz="2800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9163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  <p:sndAc>
          <p:stSnd>
            <p:snd r:embed="rId2" name="chimes.wav"/>
          </p:stSnd>
        </p:sndAc>
      </p:transition>
    </mc:Choice>
    <mc:Fallback xmlns="">
      <p:transition spd="slow">
        <p:split orient="vert"/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152400"/>
            <a:ext cx="6248400" cy="40005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9843" y="3883992"/>
            <a:ext cx="4300728" cy="282549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04800" y="4528696"/>
            <a:ext cx="47244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32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Давайте вместе Землю украшать,</a:t>
            </a:r>
          </a:p>
          <a:p>
            <a:pPr>
              <a:spcAft>
                <a:spcPts val="0"/>
              </a:spcAft>
            </a:pPr>
            <a:r>
              <a:rPr lang="ru-RU" sz="32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Сажать сады, цветы сажать </a:t>
            </a:r>
            <a:r>
              <a:rPr lang="ru-RU" sz="3200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повсюду!</a:t>
            </a:r>
            <a:endParaRPr lang="ru-RU" sz="32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с двумя усеченными противолежащими углами 5"/>
          <p:cNvSpPr/>
          <p:nvPr/>
        </p:nvSpPr>
        <p:spPr>
          <a:xfrm>
            <a:off x="6515100" y="457200"/>
            <a:ext cx="2401171" cy="2133600"/>
          </a:xfrm>
          <a:prstGeom prst="snip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ГОТОВИМ КЛУМБЫ</a:t>
            </a:r>
            <a:endParaRPr lang="ru-RU" sz="2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1571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  <p:sndAc>
          <p:stSnd>
            <p:snd r:embed="rId2" name="chimes.wav"/>
          </p:stSnd>
        </p:sndAc>
      </p:transition>
    </mc:Choice>
    <mc:Fallback xmlns="">
      <p:transition spd="slow">
        <p:split orient="vert"/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" y="228600"/>
            <a:ext cx="4267200" cy="32004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86200" y="2782982"/>
            <a:ext cx="5029199" cy="3827368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648200" y="848476"/>
            <a:ext cx="4648200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8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Ах, славное какое время!</a:t>
            </a:r>
            <a:br>
              <a:rPr lang="ru-RU" sz="28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8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нём – детство, лето, сенокос…</a:t>
            </a:r>
          </a:p>
          <a:p>
            <a:pPr>
              <a:spcAft>
                <a:spcPts val="0"/>
              </a:spcAft>
            </a:pPr>
            <a:r>
              <a:rPr lang="ru-RU" sz="14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4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3702617"/>
            <a:ext cx="404948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800" dirty="0">
                <a:solidFill>
                  <a:srgbClr val="00206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Сенокос, сенокос! </a:t>
            </a:r>
            <a:br>
              <a:rPr lang="ru-RU" sz="2800" dirty="0">
                <a:solidFill>
                  <a:srgbClr val="00206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rgbClr val="00206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Луг остался без волос! </a:t>
            </a:r>
            <a:br>
              <a:rPr lang="ru-RU" sz="2800" dirty="0">
                <a:solidFill>
                  <a:srgbClr val="00206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rgbClr val="00206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Он пострижен косами, </a:t>
            </a:r>
            <a:br>
              <a:rPr lang="ru-RU" sz="2800" dirty="0">
                <a:solidFill>
                  <a:srgbClr val="00206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rgbClr val="00206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Он </a:t>
            </a:r>
            <a:r>
              <a:rPr lang="ru-RU" sz="2800" dirty="0" err="1">
                <a:solidFill>
                  <a:srgbClr val="00206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побрызган</a:t>
            </a:r>
            <a:r>
              <a:rPr lang="ru-RU" sz="2800" dirty="0">
                <a:solidFill>
                  <a:srgbClr val="00206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росами. </a:t>
            </a:r>
            <a:br>
              <a:rPr lang="ru-RU" sz="2800" dirty="0">
                <a:solidFill>
                  <a:srgbClr val="00206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rgbClr val="00206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Как причёска эта </a:t>
            </a:r>
            <a:br>
              <a:rPr lang="ru-RU" sz="2800" dirty="0">
                <a:solidFill>
                  <a:srgbClr val="00206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rgbClr val="00206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Хороша для лета!</a:t>
            </a:r>
            <a:endParaRPr lang="ru-RU" sz="28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452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  <p:sndAc>
          <p:stSnd>
            <p:snd r:embed="rId2" name="chimes.wav"/>
          </p:stSnd>
        </p:sndAc>
      </p:transition>
    </mc:Choice>
    <mc:Fallback xmlns="">
      <p:transition spd="slow">
        <p:split orient="vert"/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" y="167639"/>
            <a:ext cx="4800600" cy="35052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4400" y="152399"/>
            <a:ext cx="4267200" cy="323087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4400" y="3383276"/>
            <a:ext cx="4267199" cy="3337565"/>
          </a:xfrm>
          <a:prstGeom prst="rect">
            <a:avLst/>
          </a:prstGeo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75260" y="4288899"/>
            <a:ext cx="4572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haroni" panose="02010803020104030203" pitchFamily="2" charset="-79"/>
              </a:rPr>
              <a:t>Снова клумбы поливаем</a:t>
            </a:r>
          </a:p>
          <a:p>
            <a:pPr lvl="0" algn="ctr"/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haroni" panose="02010803020104030203" pitchFamily="2" charset="-79"/>
              </a:rPr>
              <a:t>Мы из леечек своих</a:t>
            </a:r>
          </a:p>
          <a:p>
            <a:pPr lvl="0" algn="ctr"/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haroni" panose="02010803020104030203" pitchFamily="2" charset="-79"/>
              </a:rPr>
              <a:t>И все время наблюдаем,</a:t>
            </a:r>
          </a:p>
          <a:p>
            <a:pPr lvl="0" algn="ctr"/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haroni" panose="02010803020104030203" pitchFamily="2" charset="-79"/>
              </a:rPr>
              <a:t>Что же вырастет на них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9338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  <p:sndAc>
          <p:stSnd>
            <p:snd r:embed="rId2" name="chimes.wav"/>
          </p:stSnd>
        </p:sndAc>
      </p:transition>
    </mc:Choice>
    <mc:Fallback xmlns="">
      <p:transition spd="slow">
        <p:split orient="vert"/>
        <p:sndAc>
          <p:stSnd>
            <p:snd r:embed="rId6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786" y="152399"/>
            <a:ext cx="5157214" cy="369045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67770" y="3657601"/>
            <a:ext cx="4323830" cy="308845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76786" y="4293885"/>
            <a:ext cx="449098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32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 послушай-ка советы:</a:t>
            </a:r>
          </a:p>
          <a:p>
            <a:pPr>
              <a:spcAft>
                <a:spcPts val="0"/>
              </a:spcAft>
            </a:pPr>
            <a:r>
              <a:rPr lang="ru-RU" sz="32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Все колючие предметы</a:t>
            </a:r>
          </a:p>
          <a:p>
            <a:pPr>
              <a:spcAft>
                <a:spcPts val="0"/>
              </a:spcAft>
            </a:pPr>
            <a:r>
              <a:rPr lang="ru-RU" sz="32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Ты бери за рукоятку –</a:t>
            </a:r>
          </a:p>
          <a:p>
            <a:pPr>
              <a:spcAft>
                <a:spcPts val="0"/>
              </a:spcAft>
            </a:pPr>
            <a:r>
              <a:rPr lang="ru-RU" sz="32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Приучай себя к порядку!</a:t>
            </a:r>
            <a:endParaRPr lang="ru-RU" sz="32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867400" y="1143000"/>
            <a:ext cx="296943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Надо взрослым </a:t>
            </a:r>
            <a:r>
              <a:rPr lang="ru-RU" sz="2800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помогать.</a:t>
            </a:r>
            <a:endParaRPr lang="ru-RU" sz="2800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6939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  <p:sndAc>
          <p:stSnd>
            <p:snd r:embed="rId2" name="chimes.wav"/>
          </p:stSnd>
        </p:sndAc>
      </p:transition>
    </mc:Choice>
    <mc:Fallback xmlns="">
      <p:transition spd="slow">
        <p:split orient="vert"/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" y="113157"/>
            <a:ext cx="4572000" cy="337185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19600" y="3240405"/>
            <a:ext cx="4593336" cy="344500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2984" y="3485007"/>
            <a:ext cx="4267200" cy="3200400"/>
          </a:xfrm>
          <a:prstGeom prst="rect">
            <a:avLst/>
          </a:prstGeom>
        </p:spPr>
      </p:pic>
      <p:sp>
        <p:nvSpPr>
          <p:cNvPr id="6" name="Прямоугольник с двумя усеченными противолежащими углами 5"/>
          <p:cNvSpPr/>
          <p:nvPr/>
        </p:nvSpPr>
        <p:spPr>
          <a:xfrm>
            <a:off x="4887686" y="247460"/>
            <a:ext cx="4125250" cy="2858642"/>
          </a:xfrm>
          <a:prstGeom prst="snip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ЦЕНТР СОЦИАЛЬНО-КОММУНИКАТИВНЫХ ИГР</a:t>
            </a:r>
            <a:endParaRPr lang="ru-RU" sz="2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9498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  <p:sndAc>
          <p:stSnd>
            <p:snd r:embed="rId2" name="chimes.wav"/>
          </p:stSnd>
        </p:sndAc>
      </p:transition>
    </mc:Choice>
    <mc:Fallback xmlns="">
      <p:transition spd="slow">
        <p:split orient="vert"/>
        <p:sndAc>
          <p:stSnd>
            <p:snd r:embed="rId6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9682" y="3523488"/>
            <a:ext cx="4500118" cy="314325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1700" y="170688"/>
            <a:ext cx="4229100" cy="33528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1300" y="170688"/>
            <a:ext cx="4470400" cy="33528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49800" y="3523488"/>
            <a:ext cx="4191000" cy="3143250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0393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  <p:sndAc>
          <p:stSnd>
            <p:snd r:embed="rId2" name="chimes.wav"/>
          </p:stSnd>
        </p:sndAc>
      </p:transition>
    </mc:Choice>
    <mc:Fallback xmlns="">
      <p:transition spd="slow">
        <p:split orient="vert"/>
        <p:sndAc>
          <p:stSnd>
            <p:snd r:embed="rId7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15612" y="3386709"/>
            <a:ext cx="4475988" cy="335699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15612" y="110871"/>
            <a:ext cx="4473956" cy="3276600"/>
          </a:xfrm>
          <a:prstGeom prst="rect">
            <a:avLst/>
          </a:prstGeom>
        </p:spPr>
      </p:pic>
      <p:sp>
        <p:nvSpPr>
          <p:cNvPr id="7" name="Прямоугольник с двумя усеченными противолежащими углами 6"/>
          <p:cNvSpPr/>
          <p:nvPr/>
        </p:nvSpPr>
        <p:spPr>
          <a:xfrm>
            <a:off x="161290" y="385191"/>
            <a:ext cx="4225036" cy="2098929"/>
          </a:xfrm>
          <a:prstGeom prst="snip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ЦЕНТР ПОЗНАНИЯ</a:t>
            </a:r>
            <a:endParaRPr lang="ru-RU" sz="36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28</a:t>
            </a:fld>
            <a:endParaRPr lang="en-US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290" y="2819400"/>
            <a:ext cx="4354322" cy="392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968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  <p:sndAc>
          <p:stSnd>
            <p:snd r:embed="rId2" name="chimes.wav"/>
          </p:stSnd>
        </p:sndAc>
      </p:transition>
    </mc:Choice>
    <mc:Fallback xmlns="">
      <p:transition spd="slow">
        <p:split orient="vert"/>
        <p:sndAc>
          <p:stSnd>
            <p:snd r:embed="rId6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6023" y="144780"/>
            <a:ext cx="4383677" cy="326326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160" y="3299460"/>
            <a:ext cx="4508863" cy="340614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160" y="144780"/>
            <a:ext cx="4541520" cy="315468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4604657" y="3657600"/>
            <a:ext cx="4767943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rgbClr val="002060"/>
                </a:solidFill>
              </a:rPr>
              <a:t>Откроют множество всех тайн</a:t>
            </a:r>
          </a:p>
          <a:p>
            <a:r>
              <a:rPr lang="ru-RU" sz="2800" dirty="0">
                <a:solidFill>
                  <a:srgbClr val="002060"/>
                </a:solidFill>
              </a:rPr>
              <a:t>И будут вновь стремиться.</a:t>
            </a:r>
          </a:p>
          <a:p>
            <a:r>
              <a:rPr lang="ru-RU" sz="2800" dirty="0">
                <a:solidFill>
                  <a:srgbClr val="002060"/>
                </a:solidFill>
              </a:rPr>
              <a:t>Познать этот прекрасный мир,</a:t>
            </a:r>
          </a:p>
          <a:p>
            <a:r>
              <a:rPr lang="ru-RU" sz="2800" dirty="0">
                <a:solidFill>
                  <a:srgbClr val="002060"/>
                </a:solidFill>
              </a:rPr>
              <a:t>И новому учиться!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1277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  <p:sndAc>
          <p:stSnd>
            <p:snd r:embed="rId2" name="chimes.wav"/>
          </p:stSnd>
        </p:sndAc>
      </p:transition>
    </mc:Choice>
    <mc:Fallback xmlns="">
      <p:transition spd="slow">
        <p:split orient="vert"/>
        <p:sndAc>
          <p:stSnd>
            <p:snd r:embed="rId6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5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81000" y="18132"/>
            <a:ext cx="9677400" cy="6839868"/>
          </a:xfrm>
          <a:prstGeom prst="rect">
            <a:avLst/>
          </a:prstGeom>
        </p:spPr>
      </p:pic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914400" y="762000"/>
            <a:ext cx="7162800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normalizeH="0" baseline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Тип проекта: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normalizeH="0" baseline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практико-ориентированный.</a:t>
            </a:r>
            <a:endParaRPr kumimoji="0" lang="ru-RU" sz="3200" b="1" i="0" u="none" strike="noStrike" normalizeH="0" baseline="0" dirty="0" smtClean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1" i="0" u="none" strike="noStrike" normalizeH="0" baseline="0" dirty="0" smtClean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Verdana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normalizeH="0" baseline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Вид проекта</a:t>
            </a:r>
            <a:r>
              <a:rPr lang="ru-RU" sz="32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  <a:ea typeface="Times New Roman" pitchFamily="18" charset="0"/>
                <a:cs typeface="Times New Roman" pitchFamily="18" charset="0"/>
              </a:rPr>
              <a:t>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normalizeH="0" baseline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творческий.</a:t>
            </a:r>
            <a:endParaRPr kumimoji="0" lang="ru-RU" sz="3200" b="1" i="0" u="none" strike="noStrike" normalizeH="0" baseline="0" dirty="0" smtClean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1" i="0" u="none" strike="noStrike" normalizeH="0" baseline="0" dirty="0" smtClean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Verdana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normalizeH="0" baseline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Сроки реализации:</a:t>
            </a:r>
            <a:r>
              <a:rPr kumimoji="0" lang="ru-RU" sz="3200" b="1" i="0" u="none" strike="noStrike" normalizeH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normalizeH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апрель</a:t>
            </a:r>
            <a:r>
              <a:rPr kumimoji="0" lang="ru-RU" sz="3200" b="1" i="0" u="none" strike="noStrike" normalizeH="0" baseline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-август 2016г.</a:t>
            </a:r>
            <a:endParaRPr kumimoji="0" lang="ru-RU" sz="3200" b="1" i="0" u="none" strike="noStrike" normalizeH="0" baseline="0" dirty="0" smtClean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  <p:sndAc>
          <p:stSnd>
            <p:snd r:embed="rId2" name="chimes.wav"/>
          </p:stSnd>
        </p:sndAc>
      </p:transition>
    </mc:Choice>
    <mc:Fallback xmlns="">
      <p:transition spd="slow">
        <p:split orient="vert"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95800" y="3450336"/>
            <a:ext cx="4434840" cy="32004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" y="171450"/>
            <a:ext cx="4495800" cy="337185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36592" y="210693"/>
            <a:ext cx="4191000" cy="325755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" y="3450336"/>
            <a:ext cx="4267200" cy="3200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581082" y="2958525"/>
            <a:ext cx="41761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ЦЕНТР ТВОРЧЕСТВА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9725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  <p:sndAc>
          <p:stSnd>
            <p:snd r:embed="rId2" name="chimes.wav"/>
          </p:stSnd>
        </p:sndAc>
      </p:transition>
    </mc:Choice>
    <mc:Fallback xmlns="">
      <p:transition spd="slow">
        <p:split orient="vert"/>
        <p:sndAc>
          <p:stSnd>
            <p:snd r:embed="rId7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1984" y="214196"/>
            <a:ext cx="3352802" cy="1327049"/>
          </a:xfrm>
        </p:spPr>
        <p:txBody>
          <a:bodyPr>
            <a:normAutofit/>
          </a:bodyPr>
          <a:lstStyle/>
          <a:p>
            <a:r>
              <a:rPr lang="ru-RU" sz="6000" b="1" i="1" spc="600" dirty="0" smtClean="0">
                <a:solidFill>
                  <a:srgbClr val="00B050"/>
                </a:solidFill>
              </a:rPr>
              <a:t>3 ЭТАП</a:t>
            </a:r>
            <a:endParaRPr lang="ru-RU" sz="6000" b="1" i="1" spc="600" dirty="0">
              <a:solidFill>
                <a:srgbClr val="00B05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743449" y="1600319"/>
            <a:ext cx="4038602" cy="860400"/>
          </a:xfrm>
        </p:spPr>
        <p:txBody>
          <a:bodyPr>
            <a:normAutofit/>
          </a:bodyPr>
          <a:lstStyle/>
          <a:p>
            <a:r>
              <a:rPr lang="ru-RU" sz="4000" b="1" i="1" dirty="0" smtClean="0">
                <a:solidFill>
                  <a:srgbClr val="00B050"/>
                </a:solidFill>
              </a:rPr>
              <a:t>ПРЕЗЕНТАЦИЯ</a:t>
            </a:r>
            <a:endParaRPr lang="ru-RU" sz="4000" b="1" i="1" dirty="0">
              <a:solidFill>
                <a:srgbClr val="00B05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95801" y="3327106"/>
            <a:ext cx="4533899" cy="332134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501" y="3430924"/>
            <a:ext cx="4305300" cy="321752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501" y="214196"/>
            <a:ext cx="4305300" cy="3216728"/>
          </a:xfrm>
          <a:prstGeom prst="rect">
            <a:avLst/>
          </a:prstGeom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5663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  <p:sndAc>
          <p:stSnd>
            <p:snd r:embed="rId2" name="chimes.wav"/>
          </p:stSnd>
        </p:sndAc>
      </p:transition>
    </mc:Choice>
    <mc:Fallback xmlns="">
      <p:transition spd="slow">
        <p:split orient="vert"/>
        <p:sndAc>
          <p:stSnd>
            <p:snd r:embed="rId6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F:\Фото участка\P1050569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" y="133350"/>
            <a:ext cx="4953000" cy="3451418"/>
          </a:xfrm>
          <a:prstGeom prst="rect">
            <a:avLst/>
          </a:prstGeom>
          <a:noFill/>
        </p:spPr>
      </p:pic>
      <p:pic>
        <p:nvPicPr>
          <p:cNvPr id="39939" name="Picture 3" descr="F:\Фото участка\P1050568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1" y="3581400"/>
            <a:ext cx="4419600" cy="314325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953000" y="1066800"/>
            <a:ext cx="4191000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Наш участок в </a:t>
            </a:r>
            <a:r>
              <a:rPr lang="ru-RU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201</a:t>
            </a:r>
            <a:r>
              <a:rPr lang="en-US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6</a:t>
            </a:r>
            <a:r>
              <a:rPr lang="ru-RU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году</a:t>
            </a:r>
            <a:endParaRPr lang="ru-RU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3581400"/>
            <a:ext cx="4419600" cy="3133029"/>
          </a:xfrm>
          <a:prstGeom prst="rect">
            <a:avLst/>
          </a:prstGeo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32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  <p:sndAc>
          <p:stSnd>
            <p:snd r:embed="rId2" name="chimes.wav"/>
          </p:stSnd>
        </p:sndAc>
      </p:transition>
    </mc:Choice>
    <mc:Fallback xmlns="">
      <p:transition spd="slow">
        <p:split orient="vert"/>
        <p:sndAc>
          <p:stSnd>
            <p:snd r:embed="rId6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F:\Фото 445\всё фото 445\фото445\P1040736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03928" y="3232032"/>
            <a:ext cx="4436723" cy="3473568"/>
          </a:xfrm>
          <a:prstGeom prst="rect">
            <a:avLst/>
          </a:prstGeom>
          <a:noFill/>
        </p:spPr>
      </p:pic>
      <p:pic>
        <p:nvPicPr>
          <p:cNvPr id="40963" name="Picture 3" descr="F:\Фото 445\всё фото 445\фото445\P1040739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03928" y="152400"/>
            <a:ext cx="4436723" cy="3079632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03200" y="914400"/>
            <a:ext cx="426720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Наш участок в </a:t>
            </a:r>
            <a:r>
              <a:rPr lang="ru-RU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201</a:t>
            </a:r>
            <a:r>
              <a:rPr lang="en-US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7</a:t>
            </a:r>
            <a:r>
              <a:rPr lang="ru-RU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году</a:t>
            </a:r>
            <a:endParaRPr lang="ru-RU" sz="4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33</a:t>
            </a:fld>
            <a:endParaRPr lang="en-US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4376" y="3232032"/>
            <a:ext cx="4289552" cy="347356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  <p:sndAc>
          <p:stSnd>
            <p:snd r:embed="rId2" name="chimes.wav"/>
          </p:stSnd>
        </p:sndAc>
      </p:transition>
    </mc:Choice>
    <mc:Fallback xmlns="">
      <p:transition spd="slow">
        <p:split orient="vert"/>
        <p:sndAc>
          <p:stSnd>
            <p:snd r:embed="rId6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6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34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  <p:sndAc>
          <p:stSnd>
            <p:snd r:embed="rId2" name="chimes.wav"/>
          </p:stSnd>
        </p:sndAc>
      </p:transition>
    </mc:Choice>
    <mc:Fallback xmlns="">
      <p:transition spd="slow">
        <p:split orient="vert"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5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8768" y="0"/>
            <a:ext cx="9854775" cy="6965234"/>
          </a:xfrm>
          <a:prstGeom prst="rect">
            <a:avLst/>
          </a:prstGeom>
        </p:spPr>
      </p:pic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609600" y="304800"/>
            <a:ext cx="57912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normalizeH="0" baseline="0" dirty="0" smtClean="0">
                <a:ln w="11430"/>
                <a:solidFill>
                  <a:srgbClr val="002060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</a:rPr>
              <a:t>Участники проекта: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ru-RU" sz="3600" b="1" dirty="0" smtClean="0">
                <a:ln w="11430"/>
                <a:solidFill>
                  <a:srgbClr val="002060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в</a:t>
            </a:r>
            <a:r>
              <a:rPr kumimoji="0" lang="ru-RU" sz="3600" b="1" i="0" u="none" strike="noStrike" normalizeH="0" baseline="0" dirty="0" smtClean="0">
                <a:ln w="11430"/>
                <a:solidFill>
                  <a:srgbClr val="002060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оспитатели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3600" b="1" i="0" u="none" strike="noStrike" normalizeH="0" baseline="0" dirty="0" smtClean="0">
                <a:ln w="11430"/>
                <a:solidFill>
                  <a:srgbClr val="002060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</a:rPr>
              <a:t>родители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3600" b="1" i="0" u="none" strike="noStrike" normalizeH="0" baseline="0" dirty="0" smtClean="0">
                <a:ln w="11430"/>
                <a:solidFill>
                  <a:srgbClr val="002060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дети.</a:t>
            </a:r>
            <a:endParaRPr kumimoji="0" lang="ru-RU" sz="3600" b="1" i="0" u="none" strike="noStrike" normalizeH="0" baseline="0" dirty="0" smtClean="0">
              <a:ln w="11430"/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91000" y="990600"/>
            <a:ext cx="5233737" cy="3676802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  <p:sndAc>
          <p:stSnd>
            <p:snd r:embed="rId2" name="chimes.wav"/>
          </p:stSnd>
        </p:sndAc>
      </p:transition>
    </mc:Choice>
    <mc:Fallback xmlns="">
      <p:transition spd="slow">
        <p:split orient="vert"/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381000" y="228600"/>
            <a:ext cx="8534400" cy="6463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2520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normalizeH="0" baseline="0" dirty="0" smtClean="0">
                <a:ln w="11430"/>
                <a:solidFill>
                  <a:srgbClr val="002060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Актуальность</a:t>
            </a:r>
          </a:p>
          <a:p>
            <a:pPr marL="0" marR="0" lvl="0" indent="2520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600" b="1" i="0" u="none" strike="noStrike" normalizeH="0" baseline="0" dirty="0" smtClean="0">
              <a:ln w="11430"/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2520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normalizeH="0" baseline="0" dirty="0" smtClean="0">
                <a:ln w="11430"/>
                <a:solidFill>
                  <a:srgbClr val="002060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Одной из важнейших задач дошкольного воспитания является создание в дошкольном учреждении благоприятного психологического климата.</a:t>
            </a:r>
          </a:p>
          <a:p>
            <a:pPr marL="0" marR="0" lvl="0" indent="2520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1" i="0" u="none" strike="noStrike" normalizeH="0" baseline="0" dirty="0" smtClean="0">
              <a:ln w="11430"/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2520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normalizeH="0" baseline="0" dirty="0" smtClean="0">
                <a:ln w="11430"/>
                <a:solidFill>
                  <a:srgbClr val="002060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</a:rPr>
              <a:t>Среда детского учреждения должна содержать пространственные и предметные стимулы творческого и эмоционального развития ребенка и, кроме того, быть динамичной, не допуская привыкания к однообразию.</a:t>
            </a:r>
          </a:p>
          <a:p>
            <a:pPr marL="0" marR="0" lvl="0" indent="2520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1" i="0" u="none" strike="noStrike" normalizeH="0" baseline="0" dirty="0" smtClean="0">
              <a:ln w="11430"/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2520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normalizeH="0" baseline="0" dirty="0" smtClean="0">
                <a:ln w="11430"/>
                <a:solidFill>
                  <a:srgbClr val="002060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Окружающая среда призвана обеспечить детям возможность развиваться, для этого её необходимо периодически изменять. Таким образом, благоустройство решает задачи эстетического, умственного, нравственного и физического воспитания детей через знакомство с окружающим растительным миром; комфортных условий для прогулок детей. Мы решили изменить и создать индивидуальный облик прогулочного участка, соответствующий законам организации пространства под открытым небом.</a:t>
            </a:r>
            <a:endParaRPr kumimoji="0" lang="ru-RU" b="1" i="0" u="none" strike="noStrike" normalizeH="0" baseline="0" dirty="0" smtClean="0">
              <a:ln w="11430"/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  <p:sndAc>
          <p:stSnd>
            <p:snd r:embed="rId2" name="chimes.wav"/>
          </p:stSnd>
        </p:sndAc>
      </p:transition>
    </mc:Choice>
    <mc:Fallback xmlns="">
      <p:transition spd="slow">
        <p:split orient="vert"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152400" y="372189"/>
            <a:ext cx="8991600" cy="6063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normalizeH="0" baseline="0" dirty="0" smtClean="0">
                <a:ln w="11430"/>
                <a:solidFill>
                  <a:srgbClr val="002060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Гипотеза</a:t>
            </a:r>
            <a:endParaRPr kumimoji="0" lang="ru-RU" sz="4000" b="1" i="0" u="none" strike="noStrike" normalizeH="0" baseline="0" dirty="0" smtClean="0">
              <a:ln w="11430"/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1" i="0" u="none" strike="noStrike" normalizeH="0" baseline="0" dirty="0" smtClean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Verdana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normalizeH="0" baseline="0" dirty="0" smtClean="0">
                <a:ln w="11430"/>
                <a:solidFill>
                  <a:srgbClr val="002060"/>
                </a:solidFill>
                <a:ea typeface="Times New Roman" pitchFamily="18" charset="0"/>
                <a:cs typeface="Aharoni" panose="02010803020104030203" pitchFamily="2" charset="-79"/>
              </a:rPr>
              <a:t>Методически грамотная организация предметно-пространственной развивающей среды на прогулочном участке, позволит содействовать развитию познавательных интересов детей, усвоению обязательных знаний, умений, норм, правил, приобщению детей к природе, формированию нравственных и эстетических начал, большей социализации.</a:t>
            </a:r>
            <a:endParaRPr kumimoji="0" lang="ru-RU" sz="3200" b="1" i="0" u="none" strike="noStrike" normalizeH="0" baseline="0" dirty="0" smtClean="0">
              <a:ln w="11430"/>
              <a:solidFill>
                <a:srgbClr val="002060"/>
              </a:solidFill>
              <a:cs typeface="Aharoni" panose="02010803020104030203" pitchFamily="2" charset="-79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  <p:sndAc>
          <p:stSnd>
            <p:snd r:embed="rId2" name="chimes.wav"/>
          </p:stSnd>
        </p:sndAc>
      </p:transition>
    </mc:Choice>
    <mc:Fallback xmlns="">
      <p:transition spd="slow">
        <p:split orient="vert"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609600" y="762000"/>
            <a:ext cx="8077200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ea typeface="Times New Roman" pitchFamily="18" charset="0"/>
                <a:cs typeface="Times New Roman" pitchFamily="18" charset="0"/>
              </a:rPr>
              <a:t>Цель проекта:</a:t>
            </a:r>
            <a:endParaRPr lang="ru-RU" sz="40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reflection blurRad="12700" stA="28000" endPos="45000" dist="1000" dir="5400000" sy="-100000" algn="bl" rotWithShape="0"/>
              </a:effectLst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ea typeface="Times New Roman" pitchFamily="18" charset="0"/>
                <a:cs typeface="Times New Roman" pitchFamily="18" charset="0"/>
              </a:rPr>
              <a:t>Со</a:t>
            </a:r>
            <a:r>
              <a:rPr kumimoji="0" lang="ru-RU" sz="2800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ea typeface="Times New Roman" pitchFamily="18" charset="0"/>
                <a:cs typeface="Times New Roman" pitchFamily="18" charset="0"/>
              </a:rPr>
              <a:t>здание эмоционально - благоприятных условий пребывания детей в дошкольном учреждении через благоустройство территории и организацию познавательной, творческой, оздоровительной деятельности детей во время пребывания на воздухе на прогулочном участке.</a:t>
            </a:r>
            <a:endParaRPr kumimoji="0" lang="ru-RU" sz="2800" b="1" i="0" u="none" strike="noStrike" cap="all" normalizeH="0" baseline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reflection blurRad="12700" stA="28000" endPos="45000" dist="1000" dir="5400000" sy="-100000" algn="bl" rotWithShape="0"/>
              </a:effectLst>
              <a:cs typeface="Arial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  <p:sndAc>
          <p:stSnd>
            <p:snd r:embed="rId2" name="chimes.wav"/>
          </p:stSnd>
        </p:sndAc>
      </p:transition>
    </mc:Choice>
    <mc:Fallback xmlns="">
      <p:transition spd="slow">
        <p:split orient="vert"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92887" y="0"/>
            <a:ext cx="9728327" cy="6875862"/>
          </a:xfrm>
          <a:prstGeom prst="rect">
            <a:avLst/>
          </a:prstGeom>
        </p:spPr>
      </p:pic>
      <p:sp>
        <p:nvSpPr>
          <p:cNvPr id="33793" name="Rectangle 1"/>
          <p:cNvSpPr>
            <a:spLocks noChangeArrowheads="1"/>
          </p:cNvSpPr>
          <p:nvPr/>
        </p:nvSpPr>
        <p:spPr bwMode="auto">
          <a:xfrm>
            <a:off x="0" y="0"/>
            <a:ext cx="9144000" cy="6617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4000" b="1" i="0" u="none" strike="noStrike" normalizeH="0" baseline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Задачи:</a:t>
            </a:r>
            <a:endParaRPr kumimoji="0" lang="ru-RU" sz="4000" b="1" i="0" u="none" strike="noStrike" normalizeH="0" baseline="0" dirty="0" smtClean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400" b="1" i="0" u="none" strike="noStrike" normalizeH="0" baseline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Оборудовать прогулочный участок в соответствии с современными, санитарно-эпидемиологическими требованиями и методическими рекомендациями по проведению летней оздоровительной работы с детьми.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endParaRPr kumimoji="0" lang="ru-RU" sz="2400" b="1" i="0" u="none" strike="noStrike" normalizeH="0" baseline="0" dirty="0" smtClean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400" b="1" i="0" u="none" strike="noStrike" normalizeH="0" baseline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Использовать дополнительные возможности для приобретения оборудования, вовлечь в процесс работы родителей, детей, выявить среди родителей деловых партнеров.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endParaRPr kumimoji="0" lang="ru-RU" sz="2400" b="1" i="0" u="none" strike="noStrike" normalizeH="0" baseline="0" dirty="0" smtClean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400" b="1" i="0" u="none" strike="noStrike" normalizeH="0" baseline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Улучшить художественное оформление участка для прогулок детей.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endParaRPr kumimoji="0" lang="ru-RU" sz="2400" b="1" i="0" u="none" strike="noStrike" normalizeH="0" baseline="0" dirty="0" smtClean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400" b="1" i="0" u="none" strike="noStrike" normalizeH="0" baseline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Воспитывать бережное отношение к природе и к окружающему миру. </a:t>
            </a:r>
            <a:r>
              <a:rPr kumimoji="0" lang="ru-RU" sz="2400" b="1" i="0" u="none" strike="noStrike" normalizeH="0" baseline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  <p:sndAc>
          <p:stSnd>
            <p:snd r:embed="rId2" name="chimes.wav"/>
          </p:stSnd>
        </p:sndAc>
      </p:transition>
    </mc:Choice>
    <mc:Fallback xmlns="">
      <p:transition spd="slow">
        <p:split orient="vert"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on-det-sa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381000" y="533400"/>
            <a:ext cx="8382000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Реализация проекта предполагает достижение следующих результатов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- озеленение прогулочного участка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цветами;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- оснащение детской игровой площадки новыми объектами, пригодными для игры;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- создание тематических центров.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9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  <p:sndAc>
          <p:stSnd>
            <p:snd r:embed="rId2" name="chimes.wav"/>
          </p:stSnd>
        </p:sndAc>
      </p:transition>
    </mc:Choice>
    <mc:Fallback xmlns="">
      <p:transition spd="slow">
        <p:split orient="vert"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1494</TotalTime>
  <Words>519</Words>
  <Application>Microsoft Office PowerPoint</Application>
  <PresentationFormat>Экран (4:3)</PresentationFormat>
  <Paragraphs>171</Paragraphs>
  <Slides>34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5" baseType="lpstr">
      <vt:lpstr>Грань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3 ЭТАП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Диана</dc:creator>
  <cp:lastModifiedBy>Пользователь Windows</cp:lastModifiedBy>
  <cp:revision>135</cp:revision>
  <cp:lastPrinted>2016-03-09T14:23:01Z</cp:lastPrinted>
  <dcterms:created xsi:type="dcterms:W3CDTF">2016-02-27T14:54:26Z</dcterms:created>
  <dcterms:modified xsi:type="dcterms:W3CDTF">2018-07-17T11:42:19Z</dcterms:modified>
</cp:coreProperties>
</file>