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6" r:id="rId3"/>
    <p:sldId id="261" r:id="rId4"/>
    <p:sldId id="263" r:id="rId5"/>
    <p:sldId id="262" r:id="rId6"/>
    <p:sldId id="269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70" r:id="rId16"/>
    <p:sldId id="27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4C069-F8C3-49AA-9154-EB3EC5967C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88C0B-E14F-4708-97CE-CE0E1E34E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8C0B-E14F-4708-97CE-CE0E1E34E84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DCE4-36A3-4341-9C5E-779448795FF1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8787-47AD-40F7-8C4D-B758533F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u_445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234998"/>
            <a:ext cx="8570124" cy="6265836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2018г.</a:t>
            </a:r>
            <a:endParaRPr lang="ru-RU" dirty="0"/>
          </a:p>
        </p:txBody>
      </p:sp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7165304" cy="194421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 по делам образования города Челябинска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«Детский сад №445 г.Челябинска»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454077, г. Челябинск, ул.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Чоппа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д. 6-а, телефон  773-81-70, Е-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mdou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_445@</a:t>
            </a:r>
            <a:r>
              <a:rPr lang="en-US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 flipV="1">
            <a:off x="1371600" y="1071546"/>
            <a:ext cx="128566" cy="7143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91272" y="1714488"/>
            <a:ext cx="65527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 по благоустройству территории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участка детского сада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второй младшей группе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№6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«Африка! Африка!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Жаркая страна!»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" descr="&amp;Pcy;&amp;rcy;&amp;ocy;&amp;iecy;&amp;kcy;&amp;tcy; «&amp;CHcy;&amp;ucy;&amp;dcy;&amp;iecy;&amp;scy;&amp;ncy;&amp;ycy;&amp;jcy; &amp;ocy;&amp;scy;&amp;tcy;&amp;rcy;&amp;ocy;&amp;vcy;&amp;ocy;&amp;kcy; &amp;ncy;&amp;acy; &amp;ncy;&amp;acy;&amp;shcy;&amp;iecy;&amp;mcy; &amp;ucy;&amp;chcy;&amp;acy;&amp;scy;&amp;tcy;&amp;kcy;&amp;iecy;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3596338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0" y="5643578"/>
            <a:ext cx="190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Челябинск 2018г.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6064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000108"/>
            <a:ext cx="6786610" cy="5068567"/>
          </a:xfrm>
          <a:prstGeom prst="rect">
            <a:avLst/>
          </a:prstGeom>
        </p:spPr>
      </p:pic>
      <p:pic>
        <p:nvPicPr>
          <p:cNvPr id="12" name="Рисунок 11" descr="0_12c20a_5228345b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5429264"/>
            <a:ext cx="2476514" cy="2303158"/>
          </a:xfrm>
          <a:prstGeom prst="rect">
            <a:avLst/>
          </a:prstGeom>
        </p:spPr>
      </p:pic>
      <p:pic>
        <p:nvPicPr>
          <p:cNvPr id="13" name="Рисунок 12" descr="213165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1676">
            <a:off x="-747463" y="-933747"/>
            <a:ext cx="2786067" cy="3132778"/>
          </a:xfrm>
          <a:prstGeom prst="rect">
            <a:avLst/>
          </a:prstGeom>
        </p:spPr>
      </p:pic>
      <p:pic>
        <p:nvPicPr>
          <p:cNvPr id="14" name="Рисунок 13" descr="8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587286">
            <a:off x="-1282538" y="5231157"/>
            <a:ext cx="3977443" cy="325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6064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152128" cy="12218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785794"/>
            <a:ext cx="68071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990099"/>
                </a:solidFill>
              </a:rPr>
              <a:t>Направления работы Работа с детьми</a:t>
            </a:r>
            <a:r>
              <a:rPr lang="ru-RU" sz="1600" b="1" dirty="0" smtClean="0">
                <a:solidFill>
                  <a:srgbClr val="990099"/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rgbClr val="990099"/>
                </a:solidFill>
              </a:rPr>
              <a:t/>
            </a:r>
            <a:br>
              <a:rPr lang="ru-RU" sz="1600" b="1" dirty="0" smtClean="0">
                <a:solidFill>
                  <a:srgbClr val="990099"/>
                </a:solidFill>
              </a:rPr>
            </a:br>
            <a:r>
              <a:rPr lang="ru-RU" sz="1600" b="1" dirty="0" smtClean="0">
                <a:solidFill>
                  <a:srgbClr val="990099"/>
                </a:solidFill>
              </a:rPr>
              <a:t>Беседы • Знакомство с Африкой • Животный мир Африки • Растительный мир Африки • Африканская пустыня • Путешествие по африканской саванне • Африканский тропический лес • Африка – страна вечного солнца • Пигмеи – кто они? Игры Подвижные игры • Джунгли • Африканские салки по кругу • Юные следопыты Дидактические игры • Кто лишний • Найди африканских животных • Найди отличия • Найди маме ее детёныша • Угадай, куда ты попал </a:t>
            </a:r>
            <a:br>
              <a:rPr lang="ru-RU" sz="1600" b="1" dirty="0" smtClean="0">
                <a:solidFill>
                  <a:srgbClr val="990099"/>
                </a:solidFill>
              </a:rPr>
            </a:br>
            <a:r>
              <a:rPr lang="ru-RU" sz="1600" b="1" dirty="0" smtClean="0">
                <a:solidFill>
                  <a:srgbClr val="990099"/>
                </a:solidFill>
              </a:rPr>
              <a:t>Художественная литература • К. Чуковский «Айболит» • Журнал «Мир животных» • С.Сахаров « Что я видел в Танзании» • Журнал « Неугомонные детки. Африка» • М. Богуславская « Жилища народов мира» • Н. </a:t>
            </a:r>
            <a:r>
              <a:rPr lang="ru-RU" sz="1600" b="1" dirty="0" err="1" smtClean="0">
                <a:solidFill>
                  <a:srgbClr val="990099"/>
                </a:solidFill>
              </a:rPr>
              <a:t>Бикулева</a:t>
            </a:r>
            <a:r>
              <a:rPr lang="ru-RU" sz="1600" b="1" dirty="0" smtClean="0">
                <a:solidFill>
                  <a:srgbClr val="990099"/>
                </a:solidFill>
              </a:rPr>
              <a:t> « Животные жарких стран» Продуктивная деятельность • Аппликация: (коллективная работа) « Животные Африки» • Лепка: «Африканский крокодил», « Маленькие пигмеи» • Рисование: « Любимое африканское животное» </a:t>
            </a:r>
            <a:br>
              <a:rPr lang="ru-RU" sz="1600" b="1" dirty="0" smtClean="0">
                <a:solidFill>
                  <a:srgbClr val="990099"/>
                </a:solidFill>
              </a:rPr>
            </a:br>
            <a:r>
              <a:rPr lang="ru-RU" sz="1600" b="1" dirty="0" smtClean="0">
                <a:solidFill>
                  <a:srgbClr val="990099"/>
                </a:solidFill>
              </a:rPr>
              <a:t>• Аппликация + рисование ( коллективная работа) Коллаж « Животный и растительный мир Африки» • </a:t>
            </a:r>
            <a:r>
              <a:rPr lang="ru-RU" sz="1600" b="1" dirty="0" err="1" smtClean="0">
                <a:solidFill>
                  <a:srgbClr val="990099"/>
                </a:solidFill>
              </a:rPr>
              <a:t>Лего</a:t>
            </a:r>
            <a:r>
              <a:rPr lang="ru-RU" sz="1600" b="1" dirty="0" smtClean="0">
                <a:solidFill>
                  <a:srgbClr val="990099"/>
                </a:solidFill>
              </a:rPr>
              <a:t>- конструирование: « Животные Африки» </a:t>
            </a:r>
            <a:br>
              <a:rPr lang="ru-RU" sz="1600" b="1" dirty="0" smtClean="0">
                <a:solidFill>
                  <a:srgbClr val="990099"/>
                </a:solidFill>
              </a:rPr>
            </a:br>
            <a:endParaRPr lang="ru-RU" sz="1600" b="1" dirty="0">
              <a:solidFill>
                <a:srgbClr val="990099"/>
              </a:solidFill>
            </a:endParaRPr>
          </a:p>
        </p:txBody>
      </p:sp>
      <p:pic>
        <p:nvPicPr>
          <p:cNvPr id="9" name="Рисунок 8" descr="0_12c20a_5228345b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5429264"/>
            <a:ext cx="2476514" cy="2303158"/>
          </a:xfrm>
          <a:prstGeom prst="rect">
            <a:avLst/>
          </a:prstGeom>
        </p:spPr>
      </p:pic>
      <p:pic>
        <p:nvPicPr>
          <p:cNvPr id="10" name="Рисунок 9" descr="213165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1676">
            <a:off x="-747463" y="-933747"/>
            <a:ext cx="2786067" cy="313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9512" y="26064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785794"/>
            <a:ext cx="69294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990099"/>
                </a:solidFill>
              </a:rPr>
              <a:t>Центр физического </a:t>
            </a:r>
            <a:r>
              <a:rPr lang="ru-RU" dirty="0" smtClean="0">
                <a:solidFill>
                  <a:srgbClr val="990099"/>
                </a:solidFill>
              </a:rPr>
              <a:t>развития :на участке имеется лестница-радуга для потребности большего движения детей необходимо дополнить спортивную зону элементами для ходьбы  координации. Кольцеброс из бросового материала.</a:t>
            </a:r>
            <a:r>
              <a:rPr lang="ru-RU" u="sng" dirty="0" smtClean="0">
                <a:solidFill>
                  <a:srgbClr val="990099"/>
                </a:solidFill>
              </a:rPr>
              <a:t> </a:t>
            </a:r>
          </a:p>
          <a:p>
            <a:r>
              <a:rPr lang="ru-RU" u="sng" dirty="0" smtClean="0">
                <a:solidFill>
                  <a:srgbClr val="990099"/>
                </a:solidFill>
              </a:rPr>
              <a:t>Центр социально-коммуникативного развития: </a:t>
            </a:r>
            <a:r>
              <a:rPr lang="ru-RU" dirty="0" smtClean="0">
                <a:solidFill>
                  <a:srgbClr val="990099"/>
                </a:solidFill>
              </a:rPr>
              <a:t> имеются дом, корабль, веранда, столики со скамейками. Проблема пополнить  атрибутами   для сюжетно ролевых игр.</a:t>
            </a:r>
            <a:r>
              <a:rPr lang="ru-RU" u="sng" dirty="0" smtClean="0">
                <a:solidFill>
                  <a:srgbClr val="990099"/>
                </a:solidFill>
              </a:rPr>
              <a:t> </a:t>
            </a:r>
          </a:p>
          <a:p>
            <a:r>
              <a:rPr lang="ru-RU" u="sng" dirty="0" smtClean="0">
                <a:solidFill>
                  <a:srgbClr val="990099"/>
                </a:solidFill>
              </a:rPr>
              <a:t>Центр познавательно-коммуникативного  развития  </a:t>
            </a:r>
            <a:r>
              <a:rPr lang="ru-RU" dirty="0" smtClean="0">
                <a:solidFill>
                  <a:srgbClr val="990099"/>
                </a:solidFill>
              </a:rPr>
              <a:t>: имеется </a:t>
            </a:r>
          </a:p>
          <a:p>
            <a:r>
              <a:rPr lang="ru-RU" dirty="0" smtClean="0">
                <a:solidFill>
                  <a:srgbClr val="990099"/>
                </a:solidFill>
              </a:rPr>
              <a:t>песочница  с крышкой , зонт. Проблема изготовить из бросового материала зону экспериментирования для работы с песком и водой.</a:t>
            </a:r>
          </a:p>
          <a:p>
            <a:r>
              <a:rPr lang="ru-RU" u="sng" dirty="0" smtClean="0">
                <a:solidFill>
                  <a:srgbClr val="990099"/>
                </a:solidFill>
              </a:rPr>
              <a:t>Центр художественно-эстетического развития:  </a:t>
            </a:r>
            <a:r>
              <a:rPr lang="ru-RU" dirty="0" smtClean="0">
                <a:solidFill>
                  <a:srgbClr val="990099"/>
                </a:solidFill>
              </a:rPr>
              <a:t>имеется стол и лавочки, выносной мольберт, пластилин, краски, цветные карандаши, восковые мелки, раскраски. Проблема  необходимо изготовить из бросового материала трафареты для рисования ,</a:t>
            </a:r>
            <a:r>
              <a:rPr lang="ru-RU" dirty="0" err="1" smtClean="0">
                <a:solidFill>
                  <a:srgbClr val="990099"/>
                </a:solidFill>
              </a:rPr>
              <a:t>куклы-дергунчики</a:t>
            </a:r>
            <a:r>
              <a:rPr lang="ru-RU" dirty="0" smtClean="0">
                <a:solidFill>
                  <a:srgbClr val="990099"/>
                </a:solidFill>
              </a:rPr>
              <a:t>.</a:t>
            </a:r>
          </a:p>
          <a:p>
            <a:r>
              <a:rPr lang="ru-RU" u="sng" dirty="0" smtClean="0">
                <a:solidFill>
                  <a:srgbClr val="990099"/>
                </a:solidFill>
              </a:rPr>
              <a:t>Центр развития речи:  </a:t>
            </a:r>
            <a:r>
              <a:rPr lang="ru-RU" dirty="0" smtClean="0">
                <a:solidFill>
                  <a:srgbClr val="990099"/>
                </a:solidFill>
              </a:rPr>
              <a:t>имеем детскую художественную литературу, театр  бибабо. Необходимо пополнить картотеку загадок  о животных Африки.</a:t>
            </a:r>
            <a:endParaRPr lang="ru-RU" u="sng" dirty="0" smtClean="0">
              <a:solidFill>
                <a:srgbClr val="990099"/>
              </a:solidFill>
            </a:endParaRPr>
          </a:p>
          <a:p>
            <a:endParaRPr lang="ru-RU" u="sng" dirty="0" smtClean="0">
              <a:solidFill>
                <a:srgbClr val="990099"/>
              </a:solidFill>
            </a:endParaRPr>
          </a:p>
          <a:p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7" name="Рисунок 6" descr="0_12c20a_5228345b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5429264"/>
            <a:ext cx="2476514" cy="2303158"/>
          </a:xfrm>
          <a:prstGeom prst="rect">
            <a:avLst/>
          </a:prstGeom>
        </p:spPr>
      </p:pic>
      <p:pic>
        <p:nvPicPr>
          <p:cNvPr id="8" name="Рисунок 7" descr="21316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676">
            <a:off x="-747463" y="-933747"/>
            <a:ext cx="2786067" cy="3132778"/>
          </a:xfrm>
          <a:prstGeom prst="rect">
            <a:avLst/>
          </a:prstGeom>
        </p:spPr>
      </p:pic>
      <p:pic>
        <p:nvPicPr>
          <p:cNvPr id="9" name="Рисунок 8" descr="8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7286">
            <a:off x="-1282538" y="5231157"/>
            <a:ext cx="3977443" cy="325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5312" y="26064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27784" y="404664"/>
            <a:ext cx="6263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</a:rPr>
              <a:t>Вот и первые жители Африки!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</a:endParaRPr>
          </a:p>
        </p:txBody>
      </p:sp>
      <p:pic>
        <p:nvPicPr>
          <p:cNvPr id="1026" name="Picture 2" descr="detsad-222070-14026675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4" y="764704"/>
            <a:ext cx="4176464" cy="3131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etsad-222070-14027425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92696"/>
            <a:ext cx="4527508" cy="3394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efddb583fef683ecde3e28fc80b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20924"/>
            <a:ext cx="4392487" cy="329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12c20a_5228345b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5429264"/>
            <a:ext cx="2476514" cy="2303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142852"/>
            <a:ext cx="8712968" cy="659735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990099"/>
                </a:solidFill>
              </a:rPr>
              <a:t>Наш цветник</a:t>
            </a:r>
            <a:r>
              <a:rPr lang="ru-RU" sz="2000" b="1" dirty="0" smtClean="0">
                <a:solidFill>
                  <a:srgbClr val="990099"/>
                </a:solidFill>
              </a:rPr>
              <a:t> </a:t>
            </a: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 smtClean="0">
              <a:solidFill>
                <a:srgbClr val="990099"/>
              </a:solidFill>
            </a:endParaRPr>
          </a:p>
          <a:p>
            <a:pPr algn="ctr"/>
            <a:endParaRPr lang="ru-RU" sz="2000" b="1" dirty="0">
              <a:solidFill>
                <a:srgbClr val="990099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55576" y="965340"/>
            <a:ext cx="1259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</a:rPr>
              <a:t>Бархатцы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</a:endParaRPr>
          </a:p>
        </p:txBody>
      </p:sp>
      <p:pic>
        <p:nvPicPr>
          <p:cNvPr id="43010" name="Picture 2" descr="&amp;Bcy;&amp;acy;&amp;rcy;&amp;khcy;&amp;acy;&amp;tcy;&amp;ts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340768"/>
            <a:ext cx="3816505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716016" y="1124744"/>
            <a:ext cx="6444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ea typeface="Times New Roman" pitchFamily="18" charset="0"/>
              </a:rPr>
              <a:t>Астры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</a:endParaRPr>
          </a:p>
        </p:txBody>
      </p:sp>
      <p:pic>
        <p:nvPicPr>
          <p:cNvPr id="43012" name="Picture 4" descr="&amp;acy;&amp;scy;&amp;tcy;&amp;rcy;&amp;ycy; 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0005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55576" y="3989676"/>
            <a:ext cx="277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</a:rPr>
              <a:t>Маргаритки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</a:endParaRPr>
          </a:p>
        </p:txBody>
      </p:sp>
      <p:pic>
        <p:nvPicPr>
          <p:cNvPr id="43014" name="Picture 6" descr="nizkoroslie_cveti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05064"/>
            <a:ext cx="3835614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_12c20a_5228345b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5429264"/>
            <a:ext cx="2476514" cy="2303158"/>
          </a:xfrm>
          <a:prstGeom prst="rect">
            <a:avLst/>
          </a:prstGeom>
        </p:spPr>
      </p:pic>
      <p:pic>
        <p:nvPicPr>
          <p:cNvPr id="10" name="Рисунок 9" descr="213165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1676">
            <a:off x="-1393034" y="-1148060"/>
            <a:ext cx="2786067" cy="313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6064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152128" cy="12218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135729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714356"/>
            <a:ext cx="68797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990099"/>
                </a:solidFill>
              </a:rPr>
              <a:t>Ожидаемые результаты</a:t>
            </a:r>
          </a:p>
          <a:p>
            <a:pPr algn="ctr" fontAlgn="base"/>
            <a:endParaRPr lang="ru-RU" b="1" u="sng" dirty="0" smtClean="0">
              <a:solidFill>
                <a:srgbClr val="990099"/>
              </a:solidFill>
            </a:endParaRPr>
          </a:p>
          <a:p>
            <a:pPr fontAlgn="base"/>
            <a:r>
              <a:rPr lang="ru-RU" b="1" dirty="0" smtClean="0">
                <a:solidFill>
                  <a:srgbClr val="990099"/>
                </a:solidFill>
              </a:rPr>
              <a:t>• создание условий для отдыха, занятий спортом, игры и экспериментирования детей;</a:t>
            </a:r>
          </a:p>
          <a:p>
            <a:pPr fontAlgn="base"/>
            <a:r>
              <a:rPr lang="ru-RU" b="1" dirty="0" smtClean="0">
                <a:solidFill>
                  <a:srgbClr val="990099"/>
                </a:solidFill>
              </a:rPr>
              <a:t>• создание условий для охраны и укрепления здоровья детей;</a:t>
            </a:r>
          </a:p>
          <a:p>
            <a:pPr fontAlgn="base"/>
            <a:r>
              <a:rPr lang="ru-RU" b="1" dirty="0" smtClean="0">
                <a:solidFill>
                  <a:srgbClr val="990099"/>
                </a:solidFill>
              </a:rPr>
              <a:t>• пополнение зон озеленения и цветения:</a:t>
            </a:r>
          </a:p>
          <a:p>
            <a:pPr fontAlgn="base"/>
            <a:r>
              <a:rPr lang="ru-RU" b="1" dirty="0" smtClean="0">
                <a:solidFill>
                  <a:srgbClr val="990099"/>
                </a:solidFill>
              </a:rPr>
              <a:t>• эстетическое оформление детских площадок;</a:t>
            </a:r>
          </a:p>
          <a:p>
            <a:pPr fontAlgn="base"/>
            <a:r>
              <a:rPr lang="ru-RU" b="1" dirty="0" smtClean="0">
                <a:solidFill>
                  <a:srgbClr val="990099"/>
                </a:solidFill>
              </a:rPr>
              <a:t>• привлечение родителей, общественности к благоустройству территории;</a:t>
            </a:r>
          </a:p>
          <a:p>
            <a:pPr fontAlgn="base"/>
            <a:r>
              <a:rPr lang="ru-RU" b="1" dirty="0" smtClean="0">
                <a:solidFill>
                  <a:srgbClr val="990099"/>
                </a:solidFill>
              </a:rPr>
              <a:t>• удовлетворенность деятельностью дошкольного учреждения со стороны родителей, воспитанников;</a:t>
            </a:r>
          </a:p>
          <a:p>
            <a:pPr fontAlgn="base"/>
            <a:r>
              <a:rPr lang="ru-RU" b="1" dirty="0" smtClean="0">
                <a:solidFill>
                  <a:srgbClr val="990099"/>
                </a:solidFill>
              </a:rPr>
              <a:t>• создание своего "образа" территории дошкольного учреждения, имиджа дошкольного учреждения в поселении и районе;</a:t>
            </a:r>
          </a:p>
          <a:p>
            <a:pPr fontAlgn="base"/>
            <a:r>
              <a:rPr lang="ru-RU" b="1" dirty="0" smtClean="0">
                <a:solidFill>
                  <a:srgbClr val="990099"/>
                </a:solidFill>
              </a:rPr>
              <a:t>• повышение уровня экологической культуры педагогов, воспитанников и родителей</a:t>
            </a:r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10" name="Рисунок 9" descr="0_12c20a_5228345b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5429264"/>
            <a:ext cx="2476514" cy="2303158"/>
          </a:xfrm>
          <a:prstGeom prst="rect">
            <a:avLst/>
          </a:prstGeom>
        </p:spPr>
      </p:pic>
      <p:pic>
        <p:nvPicPr>
          <p:cNvPr id="12" name="Рисунок 11" descr="213165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07980">
            <a:off x="7039280" y="-719433"/>
            <a:ext cx="2786067" cy="313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6750" y="28572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152128" cy="12218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135729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DSCN13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214422"/>
            <a:ext cx="3000364" cy="221457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DSCN13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196538"/>
            <a:ext cx="2928958" cy="219671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DSCN13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3804026"/>
            <a:ext cx="3071834" cy="230387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DSCN13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3786190"/>
            <a:ext cx="3071834" cy="230387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0_12c20a_5228345b_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5429264"/>
            <a:ext cx="2476514" cy="2303158"/>
          </a:xfrm>
          <a:prstGeom prst="rect">
            <a:avLst/>
          </a:prstGeom>
        </p:spPr>
      </p:pic>
      <p:pic>
        <p:nvPicPr>
          <p:cNvPr id="16" name="Рисунок 15" descr="213165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881214">
            <a:off x="-784621" y="4828351"/>
            <a:ext cx="2786067" cy="313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6750" y="23499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0"/>
            <a:ext cx="81810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Спасибо </a:t>
            </a:r>
          </a:p>
          <a:p>
            <a:pPr algn="ctr"/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за внимание</a:t>
            </a:r>
            <a:endParaRPr lang="ru-RU" sz="6000" b="1" dirty="0" smtClean="0"/>
          </a:p>
          <a:p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90872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D:\всячина\видео\детский сад\фото детский сад\DSCN11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4546707" cy="3515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2844" y="428604"/>
            <a:ext cx="8570124" cy="6265836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152128" cy="1221813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39552" y="1628800"/>
            <a:ext cx="65339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Е. И Тихеева: «Нет такой стороны воспитания, на которую обстановка не оказывала бы влияния, нет способности, которая не находилась бы в прямой зависимости от непосредственно окружающего ребенка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конкретного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мира… Тот, кому удастся создать такую обстановку, облегчит свой труд в высшей степени. Среди нее ребенок будет жить – развиваться собственной самодовлеющей жизнью, его духовный рост будет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совершенствоваться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из самого себя, от природы… 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 descr="0_8b784_70df118b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-285776"/>
            <a:ext cx="2814655" cy="2551954"/>
          </a:xfrm>
          <a:prstGeom prst="rect">
            <a:avLst/>
          </a:prstGeom>
        </p:spPr>
      </p:pic>
      <p:pic>
        <p:nvPicPr>
          <p:cNvPr id="10" name="Рисунок 9" descr="0_8b781_f604452e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4714884"/>
            <a:ext cx="3119520" cy="2454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2844" y="285728"/>
            <a:ext cx="8749636" cy="638363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152128" cy="1221813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908720"/>
            <a:ext cx="71287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990099"/>
                </a:solidFill>
                <a:latin typeface="+mj-lt"/>
                <a:cs typeface="Arial" pitchFamily="34" charset="0"/>
              </a:rPr>
              <a:t>Название проекта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990099"/>
                </a:solidFill>
                <a:latin typeface="+mj-lt"/>
                <a:cs typeface="Arial" pitchFamily="34" charset="0"/>
              </a:rPr>
              <a:t> </a:t>
            </a:r>
            <a:endParaRPr lang="en-US" sz="2400" dirty="0" smtClean="0">
              <a:solidFill>
                <a:srgbClr val="990099"/>
              </a:solidFill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990099"/>
                </a:solidFill>
                <a:latin typeface="+mj-lt"/>
                <a:cs typeface="Arial" pitchFamily="34" charset="0"/>
              </a:rPr>
              <a:t> Африка!  Африка!  Жаркая страна!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cs typeface="Arial" pitchFamily="34" charset="0"/>
            </a:endParaRPr>
          </a:p>
          <a:p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cs typeface="Arial" pitchFamily="34" charset="0"/>
            </a:endParaRPr>
          </a:p>
          <a:p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cs typeface="Arial" pitchFamily="34" charset="0"/>
            </a:endParaRP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cs typeface="Arial" pitchFamily="34" charset="0"/>
              </a:rPr>
              <a:t>Руководители проекта:</a:t>
            </a:r>
          </a:p>
          <a:p>
            <a:r>
              <a:rPr lang="ru-RU" sz="2400" dirty="0" smtClean="0">
                <a:solidFill>
                  <a:srgbClr val="990099"/>
                </a:solidFill>
                <a:latin typeface="+mj-lt"/>
              </a:rPr>
              <a:t>Харисова Оксана </a:t>
            </a:r>
            <a:r>
              <a:rPr lang="ru-RU" sz="2400" dirty="0" err="1" smtClean="0">
                <a:solidFill>
                  <a:srgbClr val="990099"/>
                </a:solidFill>
                <a:latin typeface="+mj-lt"/>
              </a:rPr>
              <a:t>Салаватовна</a:t>
            </a:r>
            <a:r>
              <a:rPr lang="ru-RU" sz="2400" dirty="0" smtClean="0">
                <a:solidFill>
                  <a:srgbClr val="990099"/>
                </a:solidFill>
                <a:latin typeface="+mj-lt"/>
              </a:rPr>
              <a:t>–  воспитатель. </a:t>
            </a:r>
          </a:p>
          <a:p>
            <a:r>
              <a:rPr lang="ru-RU" sz="2400" dirty="0" smtClean="0">
                <a:solidFill>
                  <a:srgbClr val="990099"/>
                </a:solidFill>
                <a:latin typeface="+mj-lt"/>
              </a:rPr>
              <a:t>Каримова Эльвира </a:t>
            </a:r>
            <a:r>
              <a:rPr lang="ru-RU" sz="2400" dirty="0" err="1" smtClean="0">
                <a:solidFill>
                  <a:srgbClr val="990099"/>
                </a:solidFill>
                <a:latin typeface="+mj-lt"/>
              </a:rPr>
              <a:t>Файзулловна</a:t>
            </a:r>
            <a:r>
              <a:rPr lang="ru-RU" sz="2400" dirty="0" smtClean="0">
                <a:solidFill>
                  <a:srgbClr val="990099"/>
                </a:solidFill>
                <a:latin typeface="+mj-lt"/>
              </a:rPr>
              <a:t> – воспитатель. </a:t>
            </a:r>
          </a:p>
          <a:p>
            <a:endParaRPr lang="ru-RU" sz="2400" dirty="0" smtClean="0">
              <a:solidFill>
                <a:srgbClr val="990099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990099"/>
                </a:solidFill>
                <a:latin typeface="+mj-lt"/>
              </a:rPr>
              <a:t>Сроки реализации проекта : апрель – август 2018 г.</a:t>
            </a:r>
          </a:p>
          <a:p>
            <a:r>
              <a:rPr lang="ru-RU" sz="2400" dirty="0" smtClean="0">
                <a:solidFill>
                  <a:srgbClr val="990099"/>
                </a:solidFill>
                <a:latin typeface="+mj-lt"/>
              </a:rPr>
              <a:t>Участники проекта: воспитатели,</a:t>
            </a:r>
            <a:r>
              <a:rPr lang="en-US" sz="2400" dirty="0" smtClean="0">
                <a:solidFill>
                  <a:srgbClr val="990099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990099"/>
                </a:solidFill>
                <a:latin typeface="+mj-lt"/>
              </a:rPr>
              <a:t>родители воспитанников</a:t>
            </a:r>
            <a:r>
              <a:rPr lang="ru-RU" sz="2400" dirty="0" smtClean="0">
                <a:solidFill>
                  <a:srgbClr val="990099"/>
                </a:solidFill>
                <a:latin typeface="+mj-lt"/>
                <a:cs typeface="Arial" pitchFamily="34" charset="0"/>
              </a:rPr>
              <a:t>, дети второй младшей.</a:t>
            </a:r>
            <a:endParaRPr lang="ru-RU" sz="2400" dirty="0" smtClean="0">
              <a:solidFill>
                <a:srgbClr val="990099"/>
              </a:solidFill>
              <a:latin typeface="+mj-lt"/>
            </a:endParaRPr>
          </a:p>
        </p:txBody>
      </p:sp>
      <p:pic>
        <p:nvPicPr>
          <p:cNvPr id="8" name="Рисунок 7" descr="21316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357562"/>
            <a:ext cx="3643323" cy="4096714"/>
          </a:xfrm>
          <a:prstGeom prst="rect">
            <a:avLst/>
          </a:prstGeom>
        </p:spPr>
      </p:pic>
      <p:pic>
        <p:nvPicPr>
          <p:cNvPr id="9" name="Рисунок 8" descr="0_8b781_f604452e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6696">
            <a:off x="-1275163" y="5107475"/>
            <a:ext cx="3119520" cy="2454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6064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152128" cy="122181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259632" y="206084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Тип проекта:  Практико-ориентированный, </a:t>
            </a:r>
          </a:p>
          <a:p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групповой , долгосрочный.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8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71826"/>
            <a:ext cx="3405939" cy="2786174"/>
          </a:xfrm>
          <a:prstGeom prst="rect">
            <a:avLst/>
          </a:prstGeom>
        </p:spPr>
      </p:pic>
      <p:pic>
        <p:nvPicPr>
          <p:cNvPr id="9" name="Рисунок 8" descr="0_8b781_f604452e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6365">
            <a:off x="-714412" y="5000636"/>
            <a:ext cx="3119520" cy="2454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6064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152128" cy="122181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928662" y="980728"/>
            <a:ext cx="77477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</a:p>
          <a:p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Художественно –эстетическое развитие</a:t>
            </a:r>
          </a:p>
          <a:p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Социально коммуникативное развитие</a:t>
            </a:r>
          </a:p>
          <a:p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_8b781_f604452e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643446"/>
            <a:ext cx="3119520" cy="2454023"/>
          </a:xfrm>
          <a:prstGeom prst="rect">
            <a:avLst/>
          </a:prstGeom>
        </p:spPr>
      </p:pic>
      <p:pic>
        <p:nvPicPr>
          <p:cNvPr id="9" name="Рисунок 8" descr="8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52728">
            <a:off x="6070366" y="-1085966"/>
            <a:ext cx="3977443" cy="325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6064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152128" cy="12218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135729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428736"/>
            <a:ext cx="6675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990099"/>
                </a:solidFill>
              </a:rPr>
              <a:t>Введение</a:t>
            </a:r>
          </a:p>
          <a:p>
            <a:pPr fontAlgn="base"/>
            <a:r>
              <a:rPr lang="ru-RU" b="1" dirty="0" smtClean="0">
                <a:solidFill>
                  <a:srgbClr val="990099"/>
                </a:solidFill>
              </a:rPr>
              <a:t>Реформирование дошкольного образования с целью более полного удовлетворения запросов родителей и интересов детей предъявляет новые требования к ДОУ. Внедрение инноваций в работу образовательного учреждения - важнейшее условие совершенствования и реформирования системы дошкольного образования. Инновационная деятельность – процесс, который развивается по определенным этапам и позволяет учреждению перейти на более качественную ступень развития при создании, разработке, освоении, использованию и распространению новшеств (новых методов, методик, технологий, программ). Развитие ДОУ, переход в новое качественное состояние не может осуществляться иначе, чем через освоение новшеств.</a:t>
            </a:r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13" name="Рисунок 12" descr="0_76645_56b6c567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-571528"/>
            <a:ext cx="3500602" cy="350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6064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152128" cy="1221813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1052736"/>
            <a:ext cx="650085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Актуальность: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Воспитание и развитие дошкольников происходит эффективнее, если для этого созданы определенные условия в детском саду. Большое значение в нашем дошкольном учреждении уделяется развитию и совершенствованию среды на участке в летнее время, потому что лето для детей - самая долгожданная и любимая пора. Целью деятельности педагогов в летний период является объединение усилий взрослых (воспитателей и родителей воспитанников) по созданию условий, способствующих оздоровлению, личностному и познавательному развитию детей. Одним из способов вовлечения родителей в единое образовательное пространство является метод проектной деятельности. Одной из тем проекта нами была выбрана актуальная тема подготовки участка детского сада 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летне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 –оздоровительной работе. Участок – это место для детских игр, прогулок, образовательной деятельности, наблюдений за растениями и животными. За кажущейся простотой скрывается творческий процесс, который объединит педагогов и родителей для создания единого образовательного пространства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0_8b784_70df118b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5715016"/>
            <a:ext cx="1528771" cy="1386086"/>
          </a:xfrm>
          <a:prstGeom prst="rect">
            <a:avLst/>
          </a:prstGeom>
        </p:spPr>
      </p:pic>
      <p:pic>
        <p:nvPicPr>
          <p:cNvPr id="10" name="Рисунок 9" descr="0_62f5e_d9741a6b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-285776"/>
            <a:ext cx="3643306" cy="3121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6064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52128" cy="1221813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85852" y="1636415"/>
            <a:ext cx="60007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Цель проекта: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  создание условий для укрепления здоровья и организации активного отдыха детей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летне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 – оздоровительный период.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 1. Создание развивающего пространства  для самостоятельной деятельности детей дошкольного возраста;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2. Улучшение экологического и эстетического состояния территории участка ДОУ;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3. Повышение функциональности оборудования на участке;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ea typeface="Times New Roman" pitchFamily="18" charset="0"/>
                <a:cs typeface="Arial" pitchFamily="34" charset="0"/>
              </a:rPr>
              <a:t>4. Привлечение родителей воспитанников к работе по улучшению состояния территории участка.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0_bd2a4_9285691b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071942"/>
            <a:ext cx="3003730" cy="3023889"/>
          </a:xfrm>
          <a:prstGeom prst="rect">
            <a:avLst/>
          </a:prstGeom>
        </p:spPr>
      </p:pic>
      <p:pic>
        <p:nvPicPr>
          <p:cNvPr id="9" name="Рисунок 8" descr="8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87286">
            <a:off x="-1282538" y="5231157"/>
            <a:ext cx="3977443" cy="325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449288"/>
            <a:ext cx="8712968" cy="6408712"/>
          </a:xfrm>
          <a:prstGeom prst="round2DiagRect">
            <a:avLst>
              <a:gd name="adj1" fmla="val 3372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tx2">
                <a:lumMod val="75000"/>
                <a:alpha val="32000"/>
              </a:schemeClr>
            </a:solidFill>
          </a:ln>
          <a:effectLst>
            <a:innerShdw blurRad="774700" dist="546100" dir="48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86" name="Picture 22" descr="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1152128" cy="1221813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57224" y="642918"/>
            <a:ext cx="7429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Этапы осуществления деятельности по проекту: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 этап – подготовительный – апрель-май 2018г.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обсудить с родителями дизайн по облагораживанию участка;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привлечь родителей к оформлению участка;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собрать необходимый бросовый материал для изготовления малых форм и выносного материала.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приобретение семян и посадка рассады цветов.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 этап – основной – июнь, июль, август 2018г.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перекапывание клумб с привлечением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покраска клумб, забора и малых форм;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высадка рассады цветов на клумбы;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изготовление пальмы, жирафов, фламинго из бросового материала.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 этап – заключительный: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презентация в виде фото отчёта;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-анализ результативности.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Рисунок 7" descr="8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857628"/>
            <a:ext cx="4406071" cy="3604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562</Words>
  <Application>Microsoft Office PowerPoint</Application>
  <PresentationFormat>Экран (4:3)</PresentationFormat>
  <Paragraphs>123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Комитет по делам образования города Челябинска Муниципальное бюджетное дошкольное образовательное учреждение  «Детский сад №445 г.Челябинска» 454077, г. Челябинск, ул. Чоппа, д. 6-а, телефон  773-81-70, Е-mail: mdou_445@mail.ru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40</cp:revision>
  <dcterms:created xsi:type="dcterms:W3CDTF">2014-08-05T12:04:53Z</dcterms:created>
  <dcterms:modified xsi:type="dcterms:W3CDTF">2018-05-21T13:44:10Z</dcterms:modified>
</cp:coreProperties>
</file>